
<file path=[Content_Types].xml><?xml version="1.0" encoding="utf-8"?>
<Types xmlns="http://schemas.openxmlformats.org/package/2006/content-types">
  <Default Extension="xml" ContentType="application/xml"/>
  <Default Extension="jpeg" ContentType="image/jpeg"/>
  <Default Extension="rels" ContentType="application/vnd.openxmlformats-package.relationships+xml"/>
  <Default Extension="emf" ContentType="image/x-emf"/>
  <Default Extension="vml" ContentType="application/vnd.openxmlformats-officedocument.vmlDrawing"/>
  <Default Extension="png" ContentType="image/png"/>
  <Default Extension="vsdx" ContentType="application/vnd.ms-visio.drawin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5" Type="http://schemas.openxmlformats.org/officeDocument/2006/relationships/custom-properties" Target="docProps/custom.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4"/>
  </p:sldMasterIdLst>
  <p:notesMasterIdLst>
    <p:notesMasterId r:id="rId11"/>
  </p:notesMasterIdLst>
  <p:handoutMasterIdLst>
    <p:handoutMasterId r:id="rId12"/>
  </p:handoutMasterIdLst>
  <p:sldIdLst>
    <p:sldId id="341" r:id="rId5"/>
    <p:sldId id="363" r:id="rId6"/>
    <p:sldId id="392" r:id="rId7"/>
    <p:sldId id="386" r:id="rId8"/>
    <p:sldId id="395" r:id="rId9"/>
    <p:sldId id="394" r:id="rId10"/>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00FF"/>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608" autoAdjust="0"/>
    <p:restoredTop sz="94632" autoAdjust="0"/>
  </p:normalViewPr>
  <p:slideViewPr>
    <p:cSldViewPr snapToGrid="0">
      <p:cViewPr varScale="1">
        <p:scale>
          <a:sx n="80" d="100"/>
          <a:sy n="80" d="100"/>
        </p:scale>
        <p:origin x="1160" y="192"/>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42" d="100"/>
          <a:sy n="42" d="100"/>
        </p:scale>
        <p:origin x="-2850" y="-96"/>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11" Type="http://schemas.openxmlformats.org/officeDocument/2006/relationships/notesMaster" Target="notesMasters/notesMaster1.xml"/><Relationship Id="rId12" Type="http://schemas.openxmlformats.org/officeDocument/2006/relationships/handoutMaster" Target="handoutMasters/handoutMaster1.xml"/><Relationship Id="rId13" Type="http://schemas.openxmlformats.org/officeDocument/2006/relationships/presProps" Target="presProps.xml"/><Relationship Id="rId14" Type="http://schemas.openxmlformats.org/officeDocument/2006/relationships/viewProps" Target="viewProps.xml"/><Relationship Id="rId15" Type="http://schemas.openxmlformats.org/officeDocument/2006/relationships/theme" Target="theme/theme1.xml"/><Relationship Id="rId16" Type="http://schemas.openxmlformats.org/officeDocument/2006/relationships/tableStyles" Target="tableStyles.xml"/><Relationship Id="rId1" Type="http://schemas.openxmlformats.org/officeDocument/2006/relationships/customXml" Target="../customXml/item1.xml"/><Relationship Id="rId2" Type="http://schemas.openxmlformats.org/officeDocument/2006/relationships/customXml" Target="../customXml/item2.xml"/><Relationship Id="rId3" Type="http://schemas.openxmlformats.org/officeDocument/2006/relationships/customXml" Target="../customXml/item3.xml"/><Relationship Id="rId4" Type="http://schemas.openxmlformats.org/officeDocument/2006/relationships/slideMaster" Target="slideMasters/slideMaster1.xml"/><Relationship Id="rId5" Type="http://schemas.openxmlformats.org/officeDocument/2006/relationships/slide" Target="slides/slide1.xml"/><Relationship Id="rId6" Type="http://schemas.openxmlformats.org/officeDocument/2006/relationships/slide" Target="slides/slide2.xml"/><Relationship Id="rId7" Type="http://schemas.openxmlformats.org/officeDocument/2006/relationships/slide" Target="slides/slide3.xml"/><Relationship Id="rId8" Type="http://schemas.openxmlformats.org/officeDocument/2006/relationships/slide" Target="slides/slide4.xml"/><Relationship Id="rId9" Type="http://schemas.openxmlformats.org/officeDocument/2006/relationships/slide" Target="slides/slide5.xml"/><Relationship Id="rId10" Type="http://schemas.openxmlformats.org/officeDocument/2006/relationships/slide" Target="slides/slide6.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4.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xmlns="" id="{789072D9-2976-48D6-91CC-F3B81D5BC3D5}"/>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a:extLst>
              <a:ext uri="{FF2B5EF4-FFF2-40B4-BE49-F238E27FC236}">
                <a16:creationId xmlns:a16="http://schemas.microsoft.com/office/drawing/2014/main" xmlns="" id="{5337DD13-51AD-4B02-8A68-D1AEA3BFD1E7}"/>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a:extLst>
              <a:ext uri="{FF2B5EF4-FFF2-40B4-BE49-F238E27FC236}">
                <a16:creationId xmlns:a16="http://schemas.microsoft.com/office/drawing/2014/main" xmlns="" id="{A3DFC17F-0481-4905-8632-1C02E3E3DC52}"/>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a:extLst>
              <a:ext uri="{FF2B5EF4-FFF2-40B4-BE49-F238E27FC236}">
                <a16:creationId xmlns:a16="http://schemas.microsoft.com/office/drawing/2014/main" xmlns="" id="{EE81EF3A-A1DE-4C8C-8602-3BA1B0BECDBF}"/>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A3198B39-BF8D-4494-9821-E6701364FD81}"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xmlns="" id="{A072CA75-53D7-445B-9EF5-6CAEF1776D6A}"/>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a:extLst>
              <a:ext uri="{FF2B5EF4-FFF2-40B4-BE49-F238E27FC236}">
                <a16:creationId xmlns:a16="http://schemas.microsoft.com/office/drawing/2014/main" xmlns="" id="{6A4E70E9-E8A6-4EC8-9A63-B36D42527792}"/>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3076" name="Rectangle 4">
            <a:extLst>
              <a:ext uri="{FF2B5EF4-FFF2-40B4-BE49-F238E27FC236}">
                <a16:creationId xmlns:a16="http://schemas.microsoft.com/office/drawing/2014/main" xmlns="" id="{B0437FF1-442D-43A2-8C73-F8F083ADF658}"/>
              </a:ext>
            </a:extLst>
          </p:cNvPr>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xmlns="" id="{0EA3C5F4-38C2-4B34-837F-12B7982390FF}"/>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xmlns="" id="{FCA29B65-32F6-409B-983D-A505954C0DCE}"/>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a:extLst>
              <a:ext uri="{FF2B5EF4-FFF2-40B4-BE49-F238E27FC236}">
                <a16:creationId xmlns:a16="http://schemas.microsoft.com/office/drawing/2014/main" xmlns="" id="{C32814BC-4525-4F02-B0DA-914D143EF2AC}"/>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ECB452CC-48C9-4997-9257-C682E2A70ECE}" type="slidenum">
              <a:rPr lang="en-GB" altLang="en-US"/>
              <a:pPr>
                <a:defRPr/>
              </a:pPr>
              <a:t>‹#›</a:t>
            </a:fld>
            <a:endParaRPr lang="en-GB" altLang="en-US"/>
          </a:p>
        </p:txBody>
      </p:sp>
    </p:spTree>
    <p:extLst>
      <p:ext uri="{BB962C8B-B14F-4D97-AF65-F5344CB8AC3E}">
        <p14:creationId xmlns:p14="http://schemas.microsoft.com/office/powerpoint/2010/main" val="269719347"/>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ECB452CC-48C9-4997-9257-C682E2A70ECE}" type="slidenum">
              <a:rPr lang="en-GB" altLang="en-US" smtClean="0"/>
              <a:pPr>
                <a:defRPr/>
              </a:pPr>
              <a:t>3</a:t>
            </a:fld>
            <a:endParaRPr lang="en-GB" altLang="en-US"/>
          </a:p>
        </p:txBody>
      </p:sp>
    </p:spTree>
    <p:extLst>
      <p:ext uri="{BB962C8B-B14F-4D97-AF65-F5344CB8AC3E}">
        <p14:creationId xmlns:p14="http://schemas.microsoft.com/office/powerpoint/2010/main" val="178665288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dirty="0"/>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25764062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719935987"/>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366363657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4" Type="http://schemas.openxmlformats.org/officeDocument/2006/relationships/theme" Target="../theme/theme1.xml"/><Relationship Id="rId5" Type="http://schemas.openxmlformats.org/officeDocument/2006/relationships/image" Target="../media/image1.jpeg"/><Relationship Id="rId6" Type="http://schemas.openxmlformats.org/officeDocument/2006/relationships/image" Target="../media/image2.jpeg"/><Relationship Id="rId1" Type="http://schemas.openxmlformats.org/officeDocument/2006/relationships/slideLayout" Target="../slideLayouts/slideLayout1.xml"/><Relationship Id="rId2" Type="http://schemas.openxmlformats.org/officeDocument/2006/relationships/slideLayout" Target="../slideLayouts/slideLayout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xmlns="" id="{4CEAFC18-F740-420D-8DA7-68B0EC97C46E}"/>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xmlns="" id="{4AFE2B5B-1B45-4E7A-A25D-B141A077B612}"/>
              </a:ext>
            </a:extLst>
          </p:cNvPr>
          <p:cNvSpPr>
            <a:spLocks noGrp="1"/>
          </p:cNvSpPr>
          <p:nvPr>
            <p:ph type="title"/>
          </p:nvPr>
        </p:nvSpPr>
        <p:spPr bwMode="auto">
          <a:xfrm>
            <a:off x="838200" y="560387"/>
            <a:ext cx="10515600" cy="11303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p>
        </p:txBody>
      </p:sp>
      <p:sp>
        <p:nvSpPr>
          <p:cNvPr id="1028" name="Text Placeholder 2">
            <a:extLst>
              <a:ext uri="{FF2B5EF4-FFF2-40B4-BE49-F238E27FC236}">
                <a16:creationId xmlns:a16="http://schemas.microsoft.com/office/drawing/2014/main" xmlns="" id="{008F4169-1069-4316-B1D5-466056FF0739}"/>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a:extLst>
              <a:ext uri="{FF2B5EF4-FFF2-40B4-BE49-F238E27FC236}">
                <a16:creationId xmlns:a16="http://schemas.microsoft.com/office/drawing/2014/main" xmlns="" id="{C220C726-1B32-4CFD-B6FE-8C6E0C6B668C}"/>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a16="http://schemas.microsoft.com/office/drawing/2014/main" xmlns="" id="{ED4BE506-C0F9-461F-89BC-4B3F6F61A38D}"/>
              </a:ext>
            </a:extLst>
          </p:cNvPr>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2023</a:t>
            </a:r>
          </a:p>
        </p:txBody>
      </p:sp>
      <p:pic>
        <p:nvPicPr>
          <p:cNvPr id="1031" name="Picture 1">
            <a:extLst>
              <a:ext uri="{FF2B5EF4-FFF2-40B4-BE49-F238E27FC236}">
                <a16:creationId xmlns:a16="http://schemas.microsoft.com/office/drawing/2014/main" xmlns="" id="{5E9ECA3E-FE52-464F-8707-38070FE65DBF}"/>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xmlns="" id="{4C62F9F5-7ED7-4782-9DFF-6089C2DCD9EC}"/>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pPr>
                <a:defRPr/>
              </a:pPr>
              <a:t>‹#›</a:t>
            </a:fld>
            <a:endParaRPr lang="en-GB" altLang="en-US" sz="1400">
              <a:latin typeface="Calibri" panose="020F0502020204030204" pitchFamily="34" charset="0"/>
            </a:endParaRPr>
          </a:p>
        </p:txBody>
      </p:sp>
      <p:sp>
        <p:nvSpPr>
          <p:cNvPr id="11" name="Text Box 14">
            <a:extLst>
              <a:ext uri="{FF2B5EF4-FFF2-40B4-BE49-F238E27FC236}">
                <a16:creationId xmlns:a16="http://schemas.microsoft.com/office/drawing/2014/main" xmlns="" id="{AA2802BD-1B72-4AD1-8184-0FD099607084}"/>
              </a:ext>
            </a:extLst>
          </p:cNvPr>
          <p:cNvSpPr txBox="1">
            <a:spLocks noChangeArrowheads="1"/>
          </p:cNvSpPr>
          <p:nvPr userDrawn="1"/>
        </p:nvSpPr>
        <p:spPr bwMode="auto">
          <a:xfrm>
            <a:off x="133350" y="36513"/>
            <a:ext cx="346658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400" b="1" dirty="0">
                <a:latin typeface="Arial "/>
              </a:rPr>
              <a:t>TSG SA Rel-19 Workshop	</a:t>
            </a:r>
          </a:p>
          <a:p>
            <a:pPr eaLnBrk="1" hangingPunct="1">
              <a:defRPr/>
            </a:pPr>
            <a:r>
              <a:rPr lang="fi-FI" altLang="en-US" sz="1400" b="1" dirty="0">
                <a:latin typeface="Arial "/>
              </a:rPr>
              <a:t>Taipei, June 13 – 14, 2023</a:t>
            </a:r>
            <a:endParaRPr lang="sv-SE" altLang="en-US" sz="1400" b="1" dirty="0">
              <a:latin typeface="Arial "/>
            </a:endParaRPr>
          </a:p>
        </p:txBody>
      </p:sp>
      <p:sp>
        <p:nvSpPr>
          <p:cNvPr id="13" name="Text Box 14">
            <a:extLst>
              <a:ext uri="{FF2B5EF4-FFF2-40B4-BE49-F238E27FC236}">
                <a16:creationId xmlns:a16="http://schemas.microsoft.com/office/drawing/2014/main" xmlns="" id="{AF4006C6-1A95-4284-A498-917EA49F0F95}"/>
              </a:ext>
            </a:extLst>
          </p:cNvPr>
          <p:cNvSpPr txBox="1">
            <a:spLocks noChangeArrowheads="1"/>
          </p:cNvSpPr>
          <p:nvPr userDrawn="1"/>
        </p:nvSpPr>
        <p:spPr bwMode="auto">
          <a:xfrm>
            <a:off x="9308757" y="133350"/>
            <a:ext cx="2045043"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defRPr/>
            </a:pPr>
            <a:r>
              <a:rPr lang="sv-SE" altLang="en-US" sz="1400" b="1" dirty="0" smtClean="0">
                <a:solidFill>
                  <a:srgbClr val="0000FF"/>
                </a:solidFill>
                <a:latin typeface="Arial "/>
              </a:rPr>
              <a:t>SWS-230065</a:t>
            </a:r>
            <a:endParaRPr lang="sv-SE" altLang="en-US" sz="1400" b="1" dirty="0">
              <a:solidFill>
                <a:srgbClr val="0000FF"/>
              </a:solidFill>
              <a:latin typeface="Arial "/>
            </a:endParaRPr>
          </a:p>
        </p:txBody>
      </p:sp>
    </p:spTree>
  </p:cSld>
  <p:clrMap bg1="lt1" tx1="dk1" bg2="lt2" tx2="dk2" accent1="accent1" accent2="accent2" accent3="accent3" accent4="accent4" accent5="accent5" accent6="accent6" hlink="hlink" folHlink="folHlink"/>
  <p:sldLayoutIdLst>
    <p:sldLayoutId id="2147485163" r:id="rId1"/>
    <p:sldLayoutId id="2147485161" r:id="rId2"/>
    <p:sldLayoutId id="2147485162"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hyperlink" Target="https://ftp.3gpp.org/Specs/archive/22_series/22.865/22865-100.zip" TargetMode="External"/><Relationship Id="rId3" Type="http://schemas.openxmlformats.org/officeDocument/2006/relationships/image" Target="../media/image3.png"/></Relationships>
</file>

<file path=ppt/slides/_rels/slide5.xml.rels><?xml version="1.0" encoding="UTF-8" standalone="yes"?>
<Relationships xmlns="http://schemas.openxmlformats.org/package/2006/relationships"><Relationship Id="rId3" Type="http://schemas.openxmlformats.org/officeDocument/2006/relationships/hyperlink" Target="https://ftp.3gpp.org/Specs/archive/22_series/22.865/22865-100.zip" TargetMode="External"/><Relationship Id="rId4" Type="http://schemas.openxmlformats.org/officeDocument/2006/relationships/package" Target="../embeddings/Microsoft_Visio_Drawing111.vsdx"/><Relationship Id="rId5" Type="http://schemas.openxmlformats.org/officeDocument/2006/relationships/image" Target="../media/image4.emf"/><Relationship Id="rId1" Type="http://schemas.openxmlformats.org/officeDocument/2006/relationships/vmlDrawing" Target="../drawings/vmlDrawing1.vml"/><Relationship Id="rId2"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xmlns="" id="{6BFCA172-672F-4297-B767-9F7EDE373FA1}"/>
              </a:ext>
            </a:extLst>
          </p:cNvPr>
          <p:cNvSpPr>
            <a:spLocks noGrp="1"/>
          </p:cNvSpPr>
          <p:nvPr>
            <p:ph type="title"/>
          </p:nvPr>
        </p:nvSpPr>
        <p:spPr>
          <a:xfrm>
            <a:off x="2147888" y="1709738"/>
            <a:ext cx="7886700" cy="2852737"/>
          </a:xfrm>
        </p:spPr>
        <p:txBody>
          <a:bodyPr/>
          <a:lstStyle/>
          <a:p>
            <a:pPr eaLnBrk="1" hangingPunct="1"/>
            <a:r>
              <a:rPr lang="en-GB" altLang="en-US" dirty="0" smtClean="0"/>
              <a:t>Interconnect of SNPN for Release 19</a:t>
            </a:r>
            <a:endParaRPr lang="en-GB" altLang="en-US" dirty="0"/>
          </a:p>
        </p:txBody>
      </p:sp>
      <p:sp>
        <p:nvSpPr>
          <p:cNvPr id="5123" name="Text Placeholder 2">
            <a:extLst>
              <a:ext uri="{FF2B5EF4-FFF2-40B4-BE49-F238E27FC236}">
                <a16:creationId xmlns:a16="http://schemas.microsoft.com/office/drawing/2014/main" xmlns="" id="{9FAD3684-801E-4E1E-85EB-F5F3E5D37277}"/>
              </a:ext>
            </a:extLst>
          </p:cNvPr>
          <p:cNvSpPr>
            <a:spLocks noGrp="1"/>
          </p:cNvSpPr>
          <p:nvPr>
            <p:ph type="body" idx="4294967295"/>
          </p:nvPr>
        </p:nvSpPr>
        <p:spPr>
          <a:xfrm>
            <a:off x="2147887" y="4589463"/>
            <a:ext cx="9755355" cy="1500187"/>
          </a:xfrm>
        </p:spPr>
        <p:txBody>
          <a:bodyPr/>
          <a:lstStyle/>
          <a:p>
            <a:pPr marL="0" indent="0" eaLnBrk="1" hangingPunct="1">
              <a:buFontTx/>
              <a:buNone/>
            </a:pPr>
            <a:r>
              <a:rPr lang="en-GB" altLang="en-US" dirty="0" smtClean="0"/>
              <a:t>Novamint</a:t>
            </a:r>
            <a:r>
              <a:rPr lang="en-GB" altLang="en-US" dirty="0" smtClean="0"/>
              <a:t>, EDF, b&lt;&gt;com, Cisco, </a:t>
            </a:r>
            <a:r>
              <a:rPr lang="en-GB" altLang="en-US" dirty="0" err="1" smtClean="0"/>
              <a:t>Quixoticity</a:t>
            </a:r>
            <a:r>
              <a:rPr lang="en-GB" altLang="en-US" dirty="0" smtClean="0"/>
              <a:t> </a:t>
            </a:r>
            <a:endParaRPr lang="en-GB" altLang="en-US" dirty="0"/>
          </a:p>
        </p:txBody>
      </p:sp>
    </p:spTree>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xmlns="" id="{39BD4D34-87E7-4105-B586-4767AFA2F0F4}"/>
              </a:ext>
            </a:extLst>
          </p:cNvPr>
          <p:cNvSpPr>
            <a:spLocks noGrp="1"/>
          </p:cNvSpPr>
          <p:nvPr>
            <p:ph type="title"/>
          </p:nvPr>
        </p:nvSpPr>
        <p:spPr/>
        <p:txBody>
          <a:bodyPr/>
          <a:lstStyle/>
          <a:p>
            <a:r>
              <a:rPr lang="en-GB" altLang="en-US"/>
              <a:t>Outline</a:t>
            </a:r>
          </a:p>
        </p:txBody>
      </p:sp>
      <p:sp>
        <p:nvSpPr>
          <p:cNvPr id="6147" name="Content Placeholder 2">
            <a:extLst>
              <a:ext uri="{FF2B5EF4-FFF2-40B4-BE49-F238E27FC236}">
                <a16:creationId xmlns:a16="http://schemas.microsoft.com/office/drawing/2014/main" xmlns="" id="{33CFEE74-7B51-47B2-8BC9-945D38E983E7}"/>
              </a:ext>
            </a:extLst>
          </p:cNvPr>
          <p:cNvSpPr>
            <a:spLocks noGrp="1"/>
          </p:cNvSpPr>
          <p:nvPr>
            <p:ph idx="1"/>
          </p:nvPr>
        </p:nvSpPr>
        <p:spPr/>
        <p:txBody>
          <a:bodyPr/>
          <a:lstStyle/>
          <a:p>
            <a:pPr>
              <a:spcBef>
                <a:spcPts val="0"/>
              </a:spcBef>
              <a:spcAft>
                <a:spcPts val="0"/>
              </a:spcAft>
            </a:pPr>
            <a:r>
              <a:rPr lang="en-US" altLang="en-US" dirty="0" smtClean="0"/>
              <a:t> </a:t>
            </a:r>
            <a:r>
              <a:rPr lang="en-GB" altLang="de-DE" sz="2000" b="1" dirty="0"/>
              <a:t>Where we </a:t>
            </a:r>
            <a:r>
              <a:rPr lang="en-GB" altLang="de-DE" sz="2000" b="1" dirty="0" smtClean="0"/>
              <a:t>are for su</a:t>
            </a:r>
            <a:r>
              <a:rPr lang="en-GB" altLang="de-DE" sz="2000" b="1" dirty="0" smtClean="0"/>
              <a:t>pporting SNPN:</a:t>
            </a:r>
            <a:endParaRPr lang="en-GB" altLang="de-DE" sz="2000" b="1" dirty="0" smtClean="0"/>
          </a:p>
          <a:p>
            <a:pPr lvl="1"/>
            <a:r>
              <a:rPr lang="en-GB" altLang="zh-CN" sz="1600" dirty="0" smtClean="0"/>
              <a:t>From Release 15, several activities have been conducted around NPN and SNPN</a:t>
            </a:r>
          </a:p>
          <a:p>
            <a:pPr lvl="1"/>
            <a:r>
              <a:rPr lang="en-GB" altLang="zh-CN" sz="1600" dirty="0"/>
              <a:t>SNPN deployments are expected to rise tremendously in the coming years, especially in locations where there is no suitable public network, to support digitalization of verticals areas of work</a:t>
            </a:r>
            <a:r>
              <a:rPr lang="en-GB" altLang="zh-CN" sz="1600" dirty="0" smtClean="0"/>
              <a:t>.</a:t>
            </a:r>
          </a:p>
          <a:p>
            <a:pPr lvl="1"/>
            <a:r>
              <a:rPr lang="en-GB" altLang="zh-CN" sz="1600" dirty="0" smtClean="0"/>
              <a:t>In </a:t>
            </a:r>
            <a:r>
              <a:rPr lang="en-GB" altLang="zh-CN" sz="1600" dirty="0"/>
              <a:t>several sectors (ports, airports, </a:t>
            </a:r>
            <a:r>
              <a:rPr lang="en-GB" altLang="zh-CN" sz="1600" dirty="0" err="1"/>
              <a:t>mainports</a:t>
            </a:r>
            <a:r>
              <a:rPr lang="en-GB" altLang="zh-CN" sz="1600" dirty="0"/>
              <a:t>, utilities, railway…), this will imply multiple deployments of SNPNs with very distinct owners sharing and using the same services (for example, a container port with several container terminals and one generic container exchange route all owned and managed by different players or SNPNs deployed on ships</a:t>
            </a:r>
            <a:r>
              <a:rPr lang="en-GB" altLang="zh-CN" sz="1600" dirty="0" smtClean="0"/>
              <a:t>).</a:t>
            </a:r>
          </a:p>
          <a:p>
            <a:pPr lvl="1"/>
            <a:r>
              <a:rPr lang="en-GB" altLang="zh-CN" sz="1600" dirty="0" smtClean="0"/>
              <a:t>The challenges associated to “interconnect” of SNPNs have not been addressed yet in particular the associated aspects  such as security</a:t>
            </a:r>
            <a:r>
              <a:rPr lang="en-GB" altLang="zh-CN" sz="1600" dirty="0"/>
              <a:t>, scalability, continuity of service… and resilience</a:t>
            </a:r>
            <a:r>
              <a:rPr lang="en-GB" altLang="zh-CN" sz="1600" dirty="0" smtClean="0"/>
              <a:t>.</a:t>
            </a:r>
          </a:p>
          <a:p>
            <a:pPr lvl="1"/>
            <a:r>
              <a:rPr lang="en-GB" altLang="zh-CN" sz="1600" dirty="0" smtClean="0"/>
              <a:t>SA1 has initiated a study on “interconnect of SNPN” in Release 19</a:t>
            </a:r>
            <a:endParaRPr lang="en-GB" altLang="zh-CN" sz="1600" dirty="0"/>
          </a:p>
          <a:p>
            <a:pPr lvl="1"/>
            <a:endParaRPr lang="en-GB" altLang="zh-CN" sz="1600" dirty="0" smtClean="0"/>
          </a:p>
          <a:p>
            <a:pPr lvl="1">
              <a:spcBef>
                <a:spcPts val="0"/>
              </a:spcBef>
              <a:spcAft>
                <a:spcPts val="0"/>
              </a:spcAft>
            </a:pPr>
            <a:endParaRPr lang="en-GB" altLang="de-DE" sz="1400" dirty="0"/>
          </a:p>
          <a:p>
            <a:pPr>
              <a:spcBef>
                <a:spcPts val="0"/>
              </a:spcBef>
              <a:spcAft>
                <a:spcPts val="0"/>
              </a:spcAft>
            </a:pPr>
            <a:r>
              <a:rPr lang="en-GB" altLang="de-DE" sz="2000" b="1" dirty="0" smtClean="0"/>
              <a:t> What </a:t>
            </a:r>
            <a:r>
              <a:rPr lang="en-GB" altLang="de-DE" sz="2000" b="1" dirty="0"/>
              <a:t>is expected:  </a:t>
            </a:r>
          </a:p>
          <a:p>
            <a:pPr lvl="1"/>
            <a:r>
              <a:rPr lang="en-GB" altLang="zh-CN" sz="1600" dirty="0" smtClean="0"/>
              <a:t>Study impacts and define solutions to support Interconnect between several SNPNs</a:t>
            </a:r>
          </a:p>
          <a:p>
            <a:pPr lvl="1"/>
            <a:r>
              <a:rPr lang="en-GB" altLang="zh-CN" sz="1600" dirty="0"/>
              <a:t>Study impacts and define </a:t>
            </a:r>
            <a:r>
              <a:rPr lang="en-GB" altLang="zh-CN" sz="1600" dirty="0" smtClean="0"/>
              <a:t>enhancements especially in term of security and scalability </a:t>
            </a:r>
            <a:r>
              <a:rPr lang="en-GB" altLang="zh-CN" sz="1600" dirty="0"/>
              <a:t>to support Interconnect of SNPN with identity providers </a:t>
            </a:r>
            <a:r>
              <a:rPr lang="en-GB" altLang="zh-CN" sz="1600" dirty="0" smtClean="0"/>
              <a:t>(Credential Holders)</a:t>
            </a:r>
            <a:endParaRPr lang="en-GB" altLang="zh-CN" sz="1600" dirty="0"/>
          </a:p>
          <a:p>
            <a:pPr lvl="1"/>
            <a:endParaRPr lang="en-GB" altLang="zh-CN" sz="1600" dirty="0"/>
          </a:p>
        </p:txBody>
      </p:sp>
    </p:spTree>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xmlns="" id="{3AFF4909-1900-46CD-87F7-AE296C59418F}"/>
              </a:ext>
            </a:extLst>
          </p:cNvPr>
          <p:cNvSpPr>
            <a:spLocks noGrp="1"/>
          </p:cNvSpPr>
          <p:nvPr>
            <p:ph type="title"/>
          </p:nvPr>
        </p:nvSpPr>
        <p:spPr/>
        <p:txBody>
          <a:bodyPr/>
          <a:lstStyle/>
          <a:p>
            <a:r>
              <a:rPr lang="en-GB" altLang="en-US" dirty="0"/>
              <a:t>Overall View on Rel-19 Content</a:t>
            </a:r>
          </a:p>
        </p:txBody>
      </p:sp>
      <p:graphicFrame>
        <p:nvGraphicFramePr>
          <p:cNvPr id="2" name="Table 2">
            <a:extLst>
              <a:ext uri="{FF2B5EF4-FFF2-40B4-BE49-F238E27FC236}">
                <a16:creationId xmlns:a16="http://schemas.microsoft.com/office/drawing/2014/main" xmlns="" id="{443D1633-C670-416B-8287-F2FC830B67BD}"/>
              </a:ext>
            </a:extLst>
          </p:cNvPr>
          <p:cNvGraphicFramePr>
            <a:graphicFrameLocks noGrp="1"/>
          </p:cNvGraphicFramePr>
          <p:nvPr>
            <p:ph idx="1"/>
            <p:extLst>
              <p:ext uri="{D42A27DB-BD31-4B8C-83A1-F6EECF244321}">
                <p14:modId xmlns:p14="http://schemas.microsoft.com/office/powerpoint/2010/main" val="2083363834"/>
              </p:ext>
            </p:extLst>
          </p:nvPr>
        </p:nvGraphicFramePr>
        <p:xfrm>
          <a:off x="189195" y="1690688"/>
          <a:ext cx="11813610" cy="3901440"/>
        </p:xfrm>
        <a:graphic>
          <a:graphicData uri="http://schemas.openxmlformats.org/drawingml/2006/table">
            <a:tbl>
              <a:tblPr firstRow="1" bandRow="1">
                <a:tableStyleId>{5C22544A-7EE6-4342-B048-85BDC9FD1C3A}</a:tableStyleId>
              </a:tblPr>
              <a:tblGrid>
                <a:gridCol w="624196">
                  <a:extLst>
                    <a:ext uri="{9D8B030D-6E8A-4147-A177-3AD203B41FA5}">
                      <a16:colId xmlns:a16="http://schemas.microsoft.com/office/drawing/2014/main" xmlns="" val="2236238882"/>
                    </a:ext>
                  </a:extLst>
                </a:gridCol>
                <a:gridCol w="1282934">
                  <a:extLst>
                    <a:ext uri="{9D8B030D-6E8A-4147-A177-3AD203B41FA5}">
                      <a16:colId xmlns:a16="http://schemas.microsoft.com/office/drawing/2014/main" xmlns="" val="562605877"/>
                    </a:ext>
                  </a:extLst>
                </a:gridCol>
                <a:gridCol w="5173003">
                  <a:extLst>
                    <a:ext uri="{9D8B030D-6E8A-4147-A177-3AD203B41FA5}">
                      <a16:colId xmlns:a16="http://schemas.microsoft.com/office/drawing/2014/main" xmlns="" val="824553124"/>
                    </a:ext>
                  </a:extLst>
                </a:gridCol>
                <a:gridCol w="1365385">
                  <a:extLst>
                    <a:ext uri="{9D8B030D-6E8A-4147-A177-3AD203B41FA5}">
                      <a16:colId xmlns:a16="http://schemas.microsoft.com/office/drawing/2014/main" xmlns="" val="4265244648"/>
                    </a:ext>
                  </a:extLst>
                </a:gridCol>
                <a:gridCol w="1064187">
                  <a:extLst>
                    <a:ext uri="{9D8B030D-6E8A-4147-A177-3AD203B41FA5}">
                      <a16:colId xmlns:a16="http://schemas.microsoft.com/office/drawing/2014/main" xmlns="" val="714072198"/>
                    </a:ext>
                  </a:extLst>
                </a:gridCol>
                <a:gridCol w="1261587">
                  <a:extLst>
                    <a:ext uri="{9D8B030D-6E8A-4147-A177-3AD203B41FA5}">
                      <a16:colId xmlns:a16="http://schemas.microsoft.com/office/drawing/2014/main" xmlns="" val="1390949308"/>
                    </a:ext>
                  </a:extLst>
                </a:gridCol>
                <a:gridCol w="1042318">
                  <a:extLst>
                    <a:ext uri="{9D8B030D-6E8A-4147-A177-3AD203B41FA5}">
                      <a16:colId xmlns:a16="http://schemas.microsoft.com/office/drawing/2014/main" xmlns="" val="129207063"/>
                    </a:ext>
                  </a:extLst>
                </a:gridCol>
              </a:tblGrid>
              <a:tr h="160271">
                <a:tc>
                  <a:txBody>
                    <a:bodyPr/>
                    <a:lstStyle/>
                    <a:p>
                      <a:pPr algn="ctr"/>
                      <a:r>
                        <a:rPr lang="en-US" sz="1100" dirty="0"/>
                        <a:t>S.NO.</a:t>
                      </a:r>
                    </a:p>
                  </a:txBody>
                  <a:tcPr/>
                </a:tc>
                <a:tc>
                  <a:txBody>
                    <a:bodyPr/>
                    <a:lstStyle/>
                    <a:p>
                      <a:pPr algn="ctr"/>
                      <a:r>
                        <a:rPr lang="en-US" sz="1100" dirty="0"/>
                        <a:t>Title </a:t>
                      </a:r>
                    </a:p>
                  </a:txBody>
                  <a:tcPr/>
                </a:tc>
                <a:tc>
                  <a:txBody>
                    <a:bodyPr/>
                    <a:lstStyle/>
                    <a:p>
                      <a:pPr algn="ctr"/>
                      <a:r>
                        <a:rPr lang="en-US" sz="1100" dirty="0"/>
                        <a:t>Brief Description and Key Objectives</a:t>
                      </a:r>
                    </a:p>
                    <a:p>
                      <a:pPr algn="ctr"/>
                      <a:endParaRPr lang="en-US" sz="1100" dirty="0"/>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100" dirty="0"/>
                        <a:t>Related Stage-1 Study/Work Item</a:t>
                      </a:r>
                    </a:p>
                  </a:txBody>
                  <a:tcPr/>
                </a:tc>
                <a:tc>
                  <a:txBody>
                    <a:bodyPr/>
                    <a:lstStyle/>
                    <a:p>
                      <a:pPr algn="ctr"/>
                      <a:r>
                        <a:rPr lang="en-US" sz="1100" dirty="0"/>
                        <a:t>Lead Stage-2 WG </a:t>
                      </a:r>
                    </a:p>
                  </a:txBody>
                  <a:tcPr/>
                </a:tc>
                <a:tc>
                  <a:txBody>
                    <a:bodyPr/>
                    <a:lstStyle/>
                    <a:p>
                      <a:pPr algn="ctr"/>
                      <a:r>
                        <a:rPr lang="en-US" sz="1100" dirty="0"/>
                        <a:t>RAN dependencies</a:t>
                      </a:r>
                    </a:p>
                  </a:txBody>
                  <a:tcPr/>
                </a:tc>
                <a:tc>
                  <a:txBody>
                    <a:bodyPr/>
                    <a:lstStyle/>
                    <a:p>
                      <a:pPr algn="ctr"/>
                      <a:r>
                        <a:rPr lang="en-US" sz="1100" dirty="0"/>
                        <a:t>Other WG dependencies</a:t>
                      </a:r>
                    </a:p>
                  </a:txBody>
                  <a:tcPr/>
                </a:tc>
                <a:extLst>
                  <a:ext uri="{0D108BD9-81ED-4DB2-BD59-A6C34878D82A}">
                    <a16:rowId xmlns:a16="http://schemas.microsoft.com/office/drawing/2014/main" xmlns="" val="4108668729"/>
                  </a:ext>
                </a:extLst>
              </a:tr>
              <a:tr h="370840">
                <a:tc>
                  <a:txBody>
                    <a:bodyPr/>
                    <a:lstStyle/>
                    <a:p>
                      <a:r>
                        <a:rPr lang="en-US" sz="1100" dirty="0"/>
                        <a:t>1</a:t>
                      </a:r>
                      <a:endParaRPr lang="en-US" sz="1100" dirty="0"/>
                    </a:p>
                  </a:txBody>
                  <a:tcPr/>
                </a:tc>
                <a:tc>
                  <a:txBody>
                    <a:bodyPr/>
                    <a:lstStyle/>
                    <a:p>
                      <a:r>
                        <a:rPr lang="en-US" sz="1100" b="1" dirty="0" smtClean="0"/>
                        <a:t>Interconnect between SNPNs </a:t>
                      </a:r>
                    </a:p>
                  </a:txBody>
                  <a:tcPr/>
                </a:tc>
                <a:tc>
                  <a:txBody>
                    <a:bodyPr/>
                    <a:lstStyle/>
                    <a:p>
                      <a:pPr marL="0" indent="0">
                        <a:buFont typeface="+mj-lt"/>
                        <a:buNone/>
                      </a:pPr>
                      <a:r>
                        <a:rPr lang="en-US" sz="1200" kern="1200" dirty="0" smtClean="0">
                          <a:solidFill>
                            <a:schemeClr val="dk1"/>
                          </a:solidFill>
                          <a:effectLst/>
                          <a:latin typeface="+mn-lt"/>
                          <a:ea typeface="+mn-ea"/>
                          <a:cs typeface="+mn-cs"/>
                        </a:rPr>
                        <a:t>Study impacts and define solutions to support Interconnect between several SNPNs</a:t>
                      </a:r>
                    </a:p>
                    <a:p>
                      <a:pPr marL="0" indent="0">
                        <a:buFont typeface="+mj-lt"/>
                        <a:buNone/>
                      </a:pPr>
                      <a:endParaRPr lang="en-US" sz="1200" kern="1200" dirty="0" smtClean="0">
                        <a:solidFill>
                          <a:schemeClr val="dk1"/>
                        </a:solidFill>
                        <a:effectLst/>
                        <a:latin typeface="+mn-lt"/>
                        <a:ea typeface="+mn-ea"/>
                        <a:cs typeface="+mn-cs"/>
                      </a:endParaRPr>
                    </a:p>
                    <a:p>
                      <a:pPr marL="0" indent="0">
                        <a:buFont typeface="+mj-lt"/>
                        <a:buNone/>
                      </a:pPr>
                      <a:r>
                        <a:rPr lang="en-US" sz="1200" kern="1200" dirty="0" smtClean="0">
                          <a:solidFill>
                            <a:schemeClr val="dk1"/>
                          </a:solidFill>
                          <a:effectLst/>
                          <a:latin typeface="+mn-lt"/>
                          <a:ea typeface="+mn-ea"/>
                          <a:cs typeface="+mn-cs"/>
                        </a:rPr>
                        <a:t>Key Work objectives includes the following aspects:</a:t>
                      </a:r>
                    </a:p>
                    <a:p>
                      <a:pPr marL="171450" marR="0" indent="-171450" algn="l" defTabSz="914400" rtl="0" eaLnBrk="1" fontAlgn="auto" latinLnBrk="0" hangingPunct="1">
                        <a:lnSpc>
                          <a:spcPct val="100000"/>
                        </a:lnSpc>
                        <a:spcBef>
                          <a:spcPts val="0"/>
                        </a:spcBef>
                        <a:spcAft>
                          <a:spcPts val="0"/>
                        </a:spcAft>
                        <a:buClrTx/>
                        <a:buSzTx/>
                        <a:buFont typeface="Arial" charset="0"/>
                        <a:buChar char="•"/>
                        <a:tabLst/>
                        <a:defRPr/>
                      </a:pPr>
                      <a:r>
                        <a:rPr lang="en-US" sz="1200" kern="1200" dirty="0" smtClean="0">
                          <a:solidFill>
                            <a:schemeClr val="dk1"/>
                          </a:solidFill>
                          <a:effectLst/>
                          <a:latin typeface="+mn-lt"/>
                          <a:ea typeface="+mn-ea"/>
                          <a:cs typeface="+mn-cs"/>
                        </a:rPr>
                        <a:t>Identify key issues and solutions to support interconnect between several</a:t>
                      </a:r>
                      <a:r>
                        <a:rPr lang="en-US" sz="1200" kern="1200" baseline="0" dirty="0" smtClean="0">
                          <a:solidFill>
                            <a:schemeClr val="dk1"/>
                          </a:solidFill>
                          <a:effectLst/>
                          <a:latin typeface="+mn-lt"/>
                          <a:ea typeface="+mn-ea"/>
                          <a:cs typeface="+mn-cs"/>
                        </a:rPr>
                        <a:t> SNPNs to ensure service continuity, security resilience…</a:t>
                      </a:r>
                      <a:endParaRPr lang="en-US" sz="1200" kern="1200" dirty="0" smtClean="0">
                        <a:solidFill>
                          <a:schemeClr val="dk1"/>
                        </a:solidFill>
                        <a:effectLst/>
                        <a:latin typeface="+mn-lt"/>
                        <a:ea typeface="+mn-ea"/>
                        <a:cs typeface="+mn-cs"/>
                      </a:endParaRPr>
                    </a:p>
                    <a:p>
                      <a:pPr marL="171450" indent="-171450">
                        <a:buFont typeface="Arial" charset="0"/>
                        <a:buChar char="•"/>
                      </a:pPr>
                      <a:r>
                        <a:rPr lang="en-US" sz="1200" kern="1200" dirty="0" smtClean="0">
                          <a:solidFill>
                            <a:schemeClr val="dk1"/>
                          </a:solidFill>
                          <a:effectLst/>
                          <a:latin typeface="+mn-lt"/>
                          <a:ea typeface="+mn-ea"/>
                          <a:cs typeface="+mn-cs"/>
                        </a:rPr>
                        <a:t>Identify </a:t>
                      </a:r>
                      <a:r>
                        <a:rPr lang="en-US" sz="1200" kern="1200" dirty="0" smtClean="0">
                          <a:solidFill>
                            <a:schemeClr val="dk1"/>
                          </a:solidFill>
                          <a:effectLst/>
                          <a:latin typeface="+mn-lt"/>
                          <a:ea typeface="+mn-ea"/>
                          <a:cs typeface="+mn-cs"/>
                        </a:rPr>
                        <a:t>the impacts and the necessary changes for supporting Interconnect between</a:t>
                      </a:r>
                      <a:r>
                        <a:rPr lang="en-US" sz="1200" kern="1200" baseline="0" dirty="0" smtClean="0">
                          <a:solidFill>
                            <a:schemeClr val="dk1"/>
                          </a:solidFill>
                          <a:effectLst/>
                          <a:latin typeface="+mn-lt"/>
                          <a:ea typeface="+mn-ea"/>
                          <a:cs typeface="+mn-cs"/>
                        </a:rPr>
                        <a:t> </a:t>
                      </a:r>
                      <a:r>
                        <a:rPr lang="en-US" sz="1200" kern="1200" baseline="0" dirty="0" smtClean="0">
                          <a:solidFill>
                            <a:schemeClr val="dk1"/>
                          </a:solidFill>
                          <a:effectLst/>
                          <a:latin typeface="+mn-lt"/>
                          <a:ea typeface="+mn-ea"/>
                          <a:cs typeface="+mn-cs"/>
                        </a:rPr>
                        <a:t>SNPNs for some key enablers</a:t>
                      </a:r>
                      <a:endParaRPr lang="en-US" sz="1200" kern="1200" dirty="0" smtClean="0">
                        <a:solidFill>
                          <a:schemeClr val="dk1"/>
                        </a:solidFill>
                        <a:effectLst/>
                        <a:latin typeface="+mn-lt"/>
                        <a:ea typeface="+mn-ea"/>
                        <a:cs typeface="+mn-cs"/>
                      </a:endParaRPr>
                    </a:p>
                    <a:p>
                      <a:pPr marL="0" indent="0">
                        <a:buFont typeface="+mj-lt"/>
                        <a:buNone/>
                      </a:pPr>
                      <a:endParaRPr lang="en-US" sz="1200" kern="1200" dirty="0" smtClean="0">
                        <a:solidFill>
                          <a:schemeClr val="dk1"/>
                        </a:solidFill>
                        <a:effectLst/>
                        <a:latin typeface="+mn-lt"/>
                        <a:ea typeface="+mn-ea"/>
                        <a:cs typeface="+mn-cs"/>
                      </a:endParaRPr>
                    </a:p>
                  </a:txBody>
                  <a:tcPr/>
                </a:tc>
                <a:tc>
                  <a:txBody>
                    <a:bodyPr/>
                    <a:lstStyle/>
                    <a:p>
                      <a:r>
                        <a:rPr lang="en-US" sz="1100" dirty="0" smtClean="0"/>
                        <a:t>Yes</a:t>
                      </a:r>
                      <a:r>
                        <a:rPr lang="en-US" sz="1100" dirty="0"/>
                        <a:t>, </a:t>
                      </a:r>
                      <a:endParaRPr lang="en-US" sz="1100" dirty="0" smtClean="0"/>
                    </a:p>
                    <a:p>
                      <a:endParaRPr lang="en-US" sz="1100" dirty="0" smtClean="0"/>
                    </a:p>
                    <a:p>
                      <a:r>
                        <a:rPr lang="fr-FR" sz="1100" dirty="0" smtClean="0"/>
                        <a:t>TR 22.848</a:t>
                      </a:r>
                    </a:p>
                    <a:p>
                      <a:endParaRPr lang="en-US" sz="1100" dirty="0" smtClean="0"/>
                    </a:p>
                    <a:p>
                      <a:endParaRPr lang="en-US" sz="1100" dirty="0" smtClean="0"/>
                    </a:p>
                  </a:txBody>
                  <a:tcPr/>
                </a:tc>
                <a:tc>
                  <a:txBody>
                    <a:bodyPr/>
                    <a:lstStyle/>
                    <a:p>
                      <a:pPr algn="ctr"/>
                      <a:r>
                        <a:rPr lang="en-US" sz="1100" dirty="0" smtClean="0"/>
                        <a:t>SA2  or SA6</a:t>
                      </a:r>
                      <a:endParaRPr lang="en-US" sz="1100" dirty="0"/>
                    </a:p>
                  </a:txBody>
                  <a:tcPr/>
                </a:tc>
                <a:tc>
                  <a:txBody>
                    <a:bodyPr/>
                    <a:lstStyle/>
                    <a:p>
                      <a:r>
                        <a:rPr lang="en-US" sz="1100" dirty="0" smtClean="0"/>
                        <a:t>No</a:t>
                      </a:r>
                      <a:endParaRPr lang="en-US" sz="1100" dirty="0"/>
                    </a:p>
                  </a:txBody>
                  <a:tcPr/>
                </a:tc>
                <a:tc>
                  <a:txBody>
                    <a:bodyPr/>
                    <a:lstStyle/>
                    <a:p>
                      <a:r>
                        <a:rPr lang="en-US" sz="1100" dirty="0" smtClean="0"/>
                        <a:t>SA3</a:t>
                      </a:r>
                      <a:r>
                        <a:rPr lang="en-US" sz="1100" baseline="0" dirty="0" smtClean="0"/>
                        <a:t> for security, SA5 for management</a:t>
                      </a:r>
                      <a:endParaRPr lang="en-US" sz="1100" dirty="0"/>
                    </a:p>
                  </a:txBody>
                  <a:tcPr/>
                </a:tc>
                <a:extLst>
                  <a:ext uri="{0D108BD9-81ED-4DB2-BD59-A6C34878D82A}">
                    <a16:rowId xmlns:a16="http://schemas.microsoft.com/office/drawing/2014/main" xmlns="" val="1961773117"/>
                  </a:ext>
                </a:extLst>
              </a:tr>
              <a:tr h="370840">
                <a:tc>
                  <a:txBody>
                    <a:bodyPr/>
                    <a:lstStyle/>
                    <a:p>
                      <a:r>
                        <a:rPr lang="en-US" sz="1100" dirty="0" smtClean="0"/>
                        <a:t>2</a:t>
                      </a:r>
                      <a:endParaRPr lang="en-US" sz="1100" dirty="0"/>
                    </a:p>
                  </a:txBody>
                  <a:tcPr/>
                </a:tc>
                <a:tc>
                  <a:txBody>
                    <a:bodyPr/>
                    <a:lstStyle/>
                    <a:p>
                      <a:r>
                        <a:rPr lang="en-US" sz="1100" b="1" dirty="0" smtClean="0"/>
                        <a:t>Interconnect of SNPN with identity providers </a:t>
                      </a:r>
                    </a:p>
                  </a:txBody>
                  <a:tcPr/>
                </a:tc>
                <a:tc>
                  <a:txBody>
                    <a:bodyPr/>
                    <a:lstStyle/>
                    <a:p>
                      <a:pPr marL="0" indent="0">
                        <a:buFont typeface="+mj-lt"/>
                        <a:buNone/>
                      </a:pPr>
                      <a:r>
                        <a:rPr lang="en-US" sz="1200" kern="1200" dirty="0" smtClean="0">
                          <a:solidFill>
                            <a:schemeClr val="dk1"/>
                          </a:solidFill>
                          <a:effectLst/>
                          <a:latin typeface="+mn-lt"/>
                          <a:ea typeface="+mn-ea"/>
                          <a:cs typeface="+mn-cs"/>
                        </a:rPr>
                        <a:t>Scalable interconnect between Identity Providers and a large number of Standalone Non-Public Networks (SNPNs) using dynamic connections</a:t>
                      </a:r>
                    </a:p>
                    <a:p>
                      <a:pPr marL="0" indent="0">
                        <a:buFont typeface="+mj-lt"/>
                        <a:buNone/>
                      </a:pPr>
                      <a:endParaRPr lang="en-US" sz="1200" kern="1200" dirty="0" smtClean="0">
                        <a:solidFill>
                          <a:schemeClr val="dk1"/>
                        </a:solidFill>
                        <a:effectLst/>
                        <a:latin typeface="+mn-lt"/>
                        <a:ea typeface="+mn-ea"/>
                        <a:cs typeface="+mn-cs"/>
                      </a:endParaRPr>
                    </a:p>
                    <a:p>
                      <a:pPr marL="0" indent="0">
                        <a:buFont typeface="+mj-lt"/>
                        <a:buNone/>
                      </a:pPr>
                      <a:r>
                        <a:rPr lang="en-US" sz="1200" kern="1200" dirty="0" smtClean="0">
                          <a:solidFill>
                            <a:schemeClr val="dk1"/>
                          </a:solidFill>
                          <a:effectLst/>
                          <a:latin typeface="+mn-lt"/>
                          <a:ea typeface="+mn-ea"/>
                          <a:cs typeface="+mn-cs"/>
                        </a:rPr>
                        <a:t>Key Work Tasks includes:</a:t>
                      </a:r>
                    </a:p>
                    <a:p>
                      <a:pPr marL="171450" indent="-171450">
                        <a:buFont typeface="Arial" charset="0"/>
                        <a:buChar char="•"/>
                      </a:pPr>
                      <a:r>
                        <a:rPr lang="en-US" sz="1200" kern="1200" dirty="0" smtClean="0">
                          <a:solidFill>
                            <a:schemeClr val="dk1"/>
                          </a:solidFill>
                          <a:effectLst/>
                          <a:latin typeface="+mn-lt"/>
                          <a:ea typeface="+mn-ea"/>
                          <a:cs typeface="+mn-cs"/>
                        </a:rPr>
                        <a:t>Defining overall architecture and function enhancement to the N32 reference point to allow for scalable and secure on-the-fly establishment of </a:t>
                      </a:r>
                      <a:r>
                        <a:rPr lang="en-US" sz="1200" kern="1200" dirty="0" err="1" smtClean="0">
                          <a:solidFill>
                            <a:schemeClr val="dk1"/>
                          </a:solidFill>
                          <a:effectLst/>
                          <a:latin typeface="+mn-lt"/>
                          <a:ea typeface="+mn-ea"/>
                          <a:cs typeface="+mn-cs"/>
                        </a:rPr>
                        <a:t>signalling</a:t>
                      </a:r>
                      <a:r>
                        <a:rPr lang="en-US" sz="1200" kern="1200" dirty="0" smtClean="0">
                          <a:solidFill>
                            <a:schemeClr val="dk1"/>
                          </a:solidFill>
                          <a:effectLst/>
                          <a:latin typeface="+mn-lt"/>
                          <a:ea typeface="+mn-ea"/>
                          <a:cs typeface="+mn-cs"/>
                        </a:rPr>
                        <a:t> connection between a Standalone Non-Public Network and an Identity Provider, including in presence of Firewall functionality (related to FS_ISN; TR 22.848)</a:t>
                      </a:r>
                    </a:p>
                  </a:txBody>
                  <a:tcPr/>
                </a:tc>
                <a:tc>
                  <a:txBody>
                    <a:bodyPr/>
                    <a:lstStyle/>
                    <a:p>
                      <a:r>
                        <a:rPr lang="en-US" sz="1100" dirty="0" smtClean="0"/>
                        <a:t>Yes, </a:t>
                      </a:r>
                    </a:p>
                    <a:p>
                      <a:endParaRPr lang="en-US" sz="1100" dirty="0" smtClean="0"/>
                    </a:p>
                    <a:p>
                      <a:r>
                        <a:rPr lang="fr-FR" sz="1100" dirty="0" smtClean="0"/>
                        <a:t>TR 22.848</a:t>
                      </a:r>
                    </a:p>
                  </a:txBody>
                  <a:tcPr/>
                </a:tc>
                <a:tc>
                  <a:txBody>
                    <a:bodyPr/>
                    <a:lstStyle/>
                    <a:p>
                      <a:pPr algn="ctr"/>
                      <a:r>
                        <a:rPr lang="en-US" sz="1100" dirty="0" smtClean="0"/>
                        <a:t>SA3</a:t>
                      </a:r>
                      <a:endParaRPr lang="en-US" sz="1100" dirty="0"/>
                    </a:p>
                  </a:txBody>
                  <a:tcPr/>
                </a:tc>
                <a:tc>
                  <a:txBody>
                    <a:bodyPr/>
                    <a:lstStyle/>
                    <a:p>
                      <a:r>
                        <a:rPr lang="en-US" sz="1100" dirty="0" smtClean="0"/>
                        <a:t>No</a:t>
                      </a:r>
                      <a:endParaRPr lang="en-US" sz="1100" dirty="0"/>
                    </a:p>
                  </a:txBody>
                  <a:tcPr/>
                </a:tc>
                <a:tc>
                  <a:txBody>
                    <a:bodyPr/>
                    <a:lstStyle/>
                    <a:p>
                      <a:r>
                        <a:rPr lang="en-US" sz="1100" dirty="0" smtClean="0"/>
                        <a:t>SA2 for Alignment</a:t>
                      </a:r>
                      <a:endParaRPr lang="en-US" sz="1100" dirty="0"/>
                    </a:p>
                  </a:txBody>
                  <a:tcPr/>
                </a:tc>
              </a:tr>
            </a:tbl>
          </a:graphicData>
        </a:graphic>
      </p:graphicFrame>
    </p:spTree>
    <p:extLst>
      <p:ext uri="{BB962C8B-B14F-4D97-AF65-F5344CB8AC3E}">
        <p14:creationId xmlns:p14="http://schemas.microsoft.com/office/powerpoint/2010/main" val="1319875364"/>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xmlns="" id="{3794A7AC-F975-4B82-9FCA-9C67ECE03726}"/>
              </a:ext>
            </a:extLst>
          </p:cNvPr>
          <p:cNvSpPr>
            <a:spLocks noGrp="1"/>
          </p:cNvSpPr>
          <p:nvPr>
            <p:ph type="title"/>
          </p:nvPr>
        </p:nvSpPr>
        <p:spPr/>
        <p:txBody>
          <a:bodyPr/>
          <a:lstStyle/>
          <a:p>
            <a:r>
              <a:rPr lang="en-GB" altLang="en-US" dirty="0"/>
              <a:t>Interconnect between SNPNs </a:t>
            </a:r>
          </a:p>
        </p:txBody>
      </p:sp>
      <p:sp>
        <p:nvSpPr>
          <p:cNvPr id="4" name="Google Shape;96;p16"/>
          <p:cNvSpPr txBox="1"/>
          <p:nvPr/>
        </p:nvSpPr>
        <p:spPr>
          <a:xfrm>
            <a:off x="8529824" y="5208602"/>
            <a:ext cx="3662176" cy="615523"/>
          </a:xfrm>
          <a:prstGeom prst="rect">
            <a:avLst/>
          </a:prstGeom>
          <a:noFill/>
          <a:ln>
            <a:noFill/>
          </a:ln>
        </p:spPr>
        <p:txBody>
          <a:bodyPr spcFirstLastPara="1" wrap="square" lIns="91425" tIns="91425" rIns="91425" bIns="91425" anchor="t" anchorCtr="0">
            <a:spAutoFit/>
          </a:bodyPr>
          <a:lstStyle/>
          <a:p>
            <a:pPr>
              <a:spcBef>
                <a:spcPts val="0"/>
              </a:spcBef>
              <a:spcAft>
                <a:spcPts val="0"/>
              </a:spcAft>
            </a:pPr>
            <a:r>
              <a:rPr lang="en-GB" sz="1400" b="1" dirty="0" smtClean="0"/>
              <a:t>Use cases and requirements addressed under SA1 Release 19 (</a:t>
            </a:r>
            <a:r>
              <a:rPr lang="en-GB" sz="1400" b="1" u="sng" dirty="0" smtClean="0">
                <a:solidFill>
                  <a:schemeClr val="accent5"/>
                </a:solidFill>
                <a:hlinkClick r:id="rId2">
                  <a:extLst>
                    <a:ext uri="{A12FA001-AC4F-418D-AE19-62706E023703}">
                      <ahyp:hlinkClr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val="tx"/>
                    </a:ext>
                  </a:extLst>
                </a:hlinkClick>
              </a:rPr>
              <a:t>TR </a:t>
            </a:r>
            <a:r>
              <a:rPr lang="en-GB" sz="1400" b="1" u="sng" dirty="0" smtClean="0">
                <a:solidFill>
                  <a:schemeClr val="accent5"/>
                </a:solidFill>
                <a:hlinkClick r:id="rId2">
                  <a:extLst>
                    <a:ext uri="{A12FA001-AC4F-418D-AE19-62706E023703}">
                      <ahyp:hlinkClr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val="tx"/>
                    </a:ext>
                  </a:extLst>
                </a:hlinkClick>
              </a:rPr>
              <a:t>22.8</a:t>
            </a:r>
            <a:r>
              <a:rPr lang="en-GB" sz="1400" b="1" u="sng" dirty="0" smtClean="0">
                <a:solidFill>
                  <a:schemeClr val="accent5"/>
                </a:solidFill>
              </a:rPr>
              <a:t>48</a:t>
            </a:r>
            <a:r>
              <a:rPr lang="en-GB" sz="1400" b="1" dirty="0" smtClean="0">
                <a:solidFill>
                  <a:srgbClr val="666666"/>
                </a:solidFill>
              </a:rPr>
              <a:t>) </a:t>
            </a:r>
            <a:r>
              <a:rPr lang="en-GB" sz="1400" b="1" dirty="0" smtClean="0"/>
              <a:t> </a:t>
            </a:r>
            <a:endParaRPr lang="en-GB" sz="1400" b="1" dirty="0"/>
          </a:p>
        </p:txBody>
      </p:sp>
      <p:pic>
        <p:nvPicPr>
          <p:cNvPr id="5" name="Image 1"/>
          <p:cNvPicPr/>
          <p:nvPr/>
        </p:nvPicPr>
        <p:blipFill>
          <a:blip r:embed="rId3"/>
          <a:stretch>
            <a:fillRect/>
          </a:stretch>
        </p:blipFill>
        <p:spPr>
          <a:xfrm>
            <a:off x="8286951" y="2793986"/>
            <a:ext cx="3905049" cy="2414616"/>
          </a:xfrm>
          <a:prstGeom prst="rect">
            <a:avLst/>
          </a:prstGeom>
        </p:spPr>
      </p:pic>
      <p:sp>
        <p:nvSpPr>
          <p:cNvPr id="7171" name="Content Placeholder 2">
            <a:extLst>
              <a:ext uri="{FF2B5EF4-FFF2-40B4-BE49-F238E27FC236}">
                <a16:creationId xmlns:a16="http://schemas.microsoft.com/office/drawing/2014/main" xmlns="" id="{8B215120-9330-4C24-86C0-93DB3C460B0D}"/>
              </a:ext>
            </a:extLst>
          </p:cNvPr>
          <p:cNvSpPr>
            <a:spLocks noGrp="1"/>
          </p:cNvSpPr>
          <p:nvPr>
            <p:ph idx="1"/>
          </p:nvPr>
        </p:nvSpPr>
        <p:spPr>
          <a:xfrm>
            <a:off x="838201" y="1825625"/>
            <a:ext cx="7840578" cy="4351338"/>
          </a:xfrm>
        </p:spPr>
        <p:txBody>
          <a:bodyPr/>
          <a:lstStyle/>
          <a:p>
            <a:r>
              <a:rPr lang="en-US" altLang="en-US" dirty="0" smtClean="0"/>
              <a:t>  </a:t>
            </a:r>
            <a:r>
              <a:rPr lang="en-GB" altLang="en-US" sz="2000" b="1" dirty="0" smtClean="0"/>
              <a:t>Motivation</a:t>
            </a:r>
            <a:endParaRPr lang="en-GB" sz="2000" b="1" dirty="0"/>
          </a:p>
          <a:p>
            <a:pPr lvl="1"/>
            <a:r>
              <a:rPr lang="en-GB" sz="1600" dirty="0"/>
              <a:t>In many sectors, verticals have started to deploy Standalone Non-Public Networks (SNPN) in ports, airports, </a:t>
            </a:r>
            <a:r>
              <a:rPr lang="en-GB" sz="1600" dirty="0" err="1"/>
              <a:t>mainports</a:t>
            </a:r>
            <a:r>
              <a:rPr lang="en-GB" sz="1600" dirty="0"/>
              <a:t>, utilities, railway, etc. </a:t>
            </a:r>
            <a:endParaRPr lang="en-GB" sz="1600" dirty="0" smtClean="0"/>
          </a:p>
          <a:p>
            <a:pPr lvl="1"/>
            <a:r>
              <a:rPr lang="en-GB" sz="1600" dirty="0" smtClean="0"/>
              <a:t>This </a:t>
            </a:r>
            <a:r>
              <a:rPr lang="en-GB" sz="1600" dirty="0"/>
              <a:t>is leading to the emergence of </a:t>
            </a:r>
            <a:r>
              <a:rPr lang="en-GB" sz="1600" dirty="0" smtClean="0"/>
              <a:t>many new </a:t>
            </a:r>
            <a:r>
              <a:rPr lang="en-GB" sz="1600" dirty="0"/>
              <a:t>use cases where the verticals are confronted with aspects related to the interconnect of SNPNs with different owners, in locations where there is no public network, and where there is a need to deal with security, </a:t>
            </a:r>
            <a:r>
              <a:rPr lang="en-GB" sz="1600" dirty="0" smtClean="0"/>
              <a:t>authorisation, </a:t>
            </a:r>
            <a:r>
              <a:rPr lang="en-GB" sz="1600" dirty="0"/>
              <a:t>continuity of </a:t>
            </a:r>
            <a:r>
              <a:rPr lang="en-GB" sz="1600" dirty="0" smtClean="0"/>
              <a:t>service, coordination </a:t>
            </a:r>
            <a:r>
              <a:rPr lang="en-GB" sz="1600" dirty="0"/>
              <a:t>and resilience</a:t>
            </a:r>
            <a:r>
              <a:rPr lang="en-GB" sz="1600" dirty="0" smtClean="0"/>
              <a:t>.</a:t>
            </a:r>
          </a:p>
          <a:p>
            <a:pPr lvl="1"/>
            <a:r>
              <a:rPr lang="en-GB" sz="1600" dirty="0" smtClean="0"/>
              <a:t>There is as well the emergence of new use cases of « moving » or deployable SNPNs with the associated challenges to interconnect and coordinate with other SNPNs (examples of coordination between several SNPNs in a naval context </a:t>
            </a:r>
            <a:r>
              <a:rPr lang="en-GB" sz="1600" dirty="0"/>
              <a:t>or </a:t>
            </a:r>
            <a:r>
              <a:rPr lang="en-GB" sz="1600" dirty="0" smtClean="0"/>
              <a:t>container ship </a:t>
            </a:r>
            <a:r>
              <a:rPr lang="en-GB" sz="1600" dirty="0"/>
              <a:t>with SNPN on board debarking in different port terminals with </a:t>
            </a:r>
            <a:r>
              <a:rPr lang="en-GB" sz="1600" dirty="0" smtClean="0"/>
              <a:t>SNPNs across the globe)</a:t>
            </a:r>
          </a:p>
          <a:p>
            <a:pPr lvl="1"/>
            <a:r>
              <a:rPr lang="en-GB" sz="1600" dirty="0"/>
              <a:t>T</a:t>
            </a:r>
            <a:r>
              <a:rPr lang="en-GB" sz="1600" dirty="0" smtClean="0"/>
              <a:t>here </a:t>
            </a:r>
            <a:r>
              <a:rPr lang="en-GB" sz="1600" dirty="0"/>
              <a:t>is a need to facilitate the interconnect between the SNPNs for the benefits of the end users and support of vertical services and </a:t>
            </a:r>
            <a:r>
              <a:rPr lang="en-GB" sz="1600" dirty="0" smtClean="0"/>
              <a:t>applications</a:t>
            </a:r>
          </a:p>
          <a:p>
            <a:pPr lvl="1"/>
            <a:endParaRPr lang="en-GB" sz="1400" dirty="0"/>
          </a:p>
          <a:p>
            <a:pPr>
              <a:spcBef>
                <a:spcPts val="0"/>
              </a:spcBef>
              <a:spcAft>
                <a:spcPts val="0"/>
              </a:spcAft>
            </a:pPr>
            <a:r>
              <a:rPr lang="en-GB" altLang="de-DE" sz="2000" b="1" dirty="0" smtClean="0"/>
              <a:t>  Areas </a:t>
            </a:r>
            <a:r>
              <a:rPr lang="en-GB" altLang="de-DE" sz="2000" b="1" dirty="0"/>
              <a:t>for study:  </a:t>
            </a:r>
          </a:p>
          <a:p>
            <a:pPr lvl="1"/>
            <a:r>
              <a:rPr lang="en-GB" altLang="zh-CN" sz="1600" dirty="0"/>
              <a:t>Study impacts and define solutions to support Interconnect between several </a:t>
            </a:r>
            <a:r>
              <a:rPr lang="en-GB" altLang="zh-CN" sz="1600" dirty="0" smtClean="0"/>
              <a:t>SNPNs</a:t>
            </a:r>
            <a:r>
              <a:rPr lang="en-GB" altLang="zh-CN" sz="1800" dirty="0"/>
              <a:t> </a:t>
            </a:r>
            <a:endParaRPr lang="en-GB" altLang="zh-CN" sz="1600" dirty="0"/>
          </a:p>
        </p:txBody>
      </p:sp>
    </p:spTree>
    <p:extLst>
      <p:ext uri="{BB962C8B-B14F-4D97-AF65-F5344CB8AC3E}">
        <p14:creationId xmlns:p14="http://schemas.microsoft.com/office/powerpoint/2010/main" val="1429954843"/>
      </p:ext>
    </p:extLst>
  </p:cSld>
  <p:clrMapOvr>
    <a:masterClrMapping/>
  </p:clrMapOvr>
  <p:transition>
    <p:wipe dir="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xmlns="" id="{3794A7AC-F975-4B82-9FCA-9C67ECE03726}"/>
              </a:ext>
            </a:extLst>
          </p:cNvPr>
          <p:cNvSpPr>
            <a:spLocks noGrp="1"/>
          </p:cNvSpPr>
          <p:nvPr>
            <p:ph type="title"/>
          </p:nvPr>
        </p:nvSpPr>
        <p:spPr/>
        <p:txBody>
          <a:bodyPr/>
          <a:lstStyle/>
          <a:p>
            <a:r>
              <a:rPr lang="en-GB" dirty="0"/>
              <a:t>Interconnect of SNPN with </a:t>
            </a:r>
            <a:r>
              <a:rPr lang="en-GB" dirty="0" smtClean="0"/>
              <a:t/>
            </a:r>
            <a:br>
              <a:rPr lang="en-GB" dirty="0" smtClean="0"/>
            </a:br>
            <a:r>
              <a:rPr lang="en-GB" dirty="0" smtClean="0"/>
              <a:t>identity </a:t>
            </a:r>
            <a:r>
              <a:rPr lang="en-GB" dirty="0"/>
              <a:t>providers </a:t>
            </a:r>
          </a:p>
        </p:txBody>
      </p:sp>
      <p:sp>
        <p:nvSpPr>
          <p:cNvPr id="7171" name="Content Placeholder 2">
            <a:extLst>
              <a:ext uri="{FF2B5EF4-FFF2-40B4-BE49-F238E27FC236}">
                <a16:creationId xmlns:a16="http://schemas.microsoft.com/office/drawing/2014/main" xmlns="" id="{8B215120-9330-4C24-86C0-93DB3C460B0D}"/>
              </a:ext>
            </a:extLst>
          </p:cNvPr>
          <p:cNvSpPr>
            <a:spLocks noGrp="1"/>
          </p:cNvSpPr>
          <p:nvPr>
            <p:ph idx="1"/>
          </p:nvPr>
        </p:nvSpPr>
        <p:spPr>
          <a:xfrm>
            <a:off x="838198" y="1825625"/>
            <a:ext cx="8658727" cy="4351338"/>
          </a:xfrm>
        </p:spPr>
        <p:txBody>
          <a:bodyPr/>
          <a:lstStyle/>
          <a:p>
            <a:r>
              <a:rPr lang="en-GB" sz="2000" b="1" dirty="0" smtClean="0"/>
              <a:t> Motivation</a:t>
            </a:r>
            <a:endParaRPr lang="en-GB" sz="2000" b="1" dirty="0"/>
          </a:p>
          <a:p>
            <a:pPr lvl="1"/>
            <a:r>
              <a:rPr lang="en-GB" sz="1600" dirty="0"/>
              <a:t>In contrast to PLMNs, there is no administrative entity like the GSMA </a:t>
            </a:r>
            <a:r>
              <a:rPr lang="en-GB" sz="1600" dirty="0" smtClean="0"/>
              <a:t>for</a:t>
            </a:r>
            <a:br>
              <a:rPr lang="en-GB" sz="1600" dirty="0" smtClean="0"/>
            </a:br>
            <a:r>
              <a:rPr lang="en-GB" sz="1600" dirty="0" smtClean="0"/>
              <a:t>helping </a:t>
            </a:r>
            <a:r>
              <a:rPr lang="en-GB" sz="1600" dirty="0"/>
              <a:t>manage the interconnect between SNPNs and Identity Providers</a:t>
            </a:r>
            <a:r>
              <a:rPr lang="en-GB" sz="1600" dirty="0" smtClean="0"/>
              <a:t>,</a:t>
            </a:r>
            <a:br>
              <a:rPr lang="en-GB" sz="1600" dirty="0" smtClean="0"/>
            </a:br>
            <a:r>
              <a:rPr lang="en-GB" sz="1600" dirty="0" smtClean="0"/>
              <a:t>e.g</a:t>
            </a:r>
            <a:r>
              <a:rPr lang="en-GB" sz="1600" dirty="0"/>
              <a:t>., by providing a registry of PLMN signalling endpoints</a:t>
            </a:r>
            <a:r>
              <a:rPr lang="en-GB" sz="1600" dirty="0" smtClean="0"/>
              <a:t>.</a:t>
            </a:r>
          </a:p>
          <a:p>
            <a:pPr lvl="1"/>
            <a:r>
              <a:rPr lang="en-GB" sz="1600" dirty="0" smtClean="0"/>
              <a:t>SNPN </a:t>
            </a:r>
            <a:r>
              <a:rPr lang="en-GB" sz="1600" dirty="0"/>
              <a:t>may reside </a:t>
            </a:r>
            <a:r>
              <a:rPr lang="en-GB" sz="1600" dirty="0" smtClean="0"/>
              <a:t>behind </a:t>
            </a:r>
            <a:r>
              <a:rPr lang="en-GB" sz="1600" dirty="0"/>
              <a:t>a NAT Gateway/Firewall </a:t>
            </a:r>
            <a:r>
              <a:rPr lang="en-GB" sz="1600" dirty="0" smtClean="0"/>
              <a:t>device which prevents</a:t>
            </a:r>
            <a:br>
              <a:rPr lang="en-GB" sz="1600" dirty="0" smtClean="0"/>
            </a:br>
            <a:r>
              <a:rPr lang="en-GB" sz="1600" dirty="0" smtClean="0"/>
              <a:t> </a:t>
            </a:r>
            <a:r>
              <a:rPr lang="en-GB" sz="1600" dirty="0"/>
              <a:t>inbound </a:t>
            </a:r>
            <a:r>
              <a:rPr lang="en-GB" sz="1600" dirty="0" smtClean="0"/>
              <a:t>subscription</a:t>
            </a:r>
            <a:r>
              <a:rPr lang="en-GB" sz="1600" dirty="0"/>
              <a:t> </a:t>
            </a:r>
            <a:r>
              <a:rPr lang="en-GB" sz="1600" dirty="0" smtClean="0"/>
              <a:t>requests </a:t>
            </a:r>
            <a:r>
              <a:rPr lang="en-GB" sz="1600" dirty="0"/>
              <a:t>from Identity Providers who </a:t>
            </a:r>
            <a:r>
              <a:rPr lang="en-GB" sz="1600" dirty="0" smtClean="0"/>
              <a:t>have</a:t>
            </a:r>
            <a:r>
              <a:rPr lang="en-GB" sz="1600" dirty="0"/>
              <a:t> </a:t>
            </a:r>
            <a:r>
              <a:rPr lang="en-GB" sz="1600" dirty="0" smtClean="0"/>
              <a:t/>
            </a:r>
            <a:br>
              <a:rPr lang="en-GB" sz="1600" dirty="0" smtClean="0"/>
            </a:br>
            <a:r>
              <a:rPr lang="en-GB" sz="1600" dirty="0" smtClean="0"/>
              <a:t>authenticated </a:t>
            </a:r>
            <a:r>
              <a:rPr lang="en-GB" sz="1600" dirty="0"/>
              <a:t>their users </a:t>
            </a:r>
            <a:r>
              <a:rPr lang="en-GB" sz="1600" dirty="0" smtClean="0"/>
              <a:t>onto </a:t>
            </a:r>
            <a:r>
              <a:rPr lang="en-GB" sz="1600" dirty="0"/>
              <a:t>the </a:t>
            </a:r>
            <a:r>
              <a:rPr lang="en-GB" sz="1600" dirty="0" smtClean="0"/>
              <a:t>SNPN</a:t>
            </a:r>
          </a:p>
          <a:p>
            <a:pPr lvl="1"/>
            <a:r>
              <a:rPr lang="en-GB" sz="1600" dirty="0" smtClean="0"/>
              <a:t>The </a:t>
            </a:r>
            <a:r>
              <a:rPr lang="en-GB" sz="1600" dirty="0"/>
              <a:t>Identity Provider may leverage the services of a cloud provider </a:t>
            </a:r>
            <a:r>
              <a:rPr lang="en-GB" sz="1600" dirty="0" smtClean="0"/>
              <a:t>which</a:t>
            </a:r>
            <a:br>
              <a:rPr lang="en-GB" sz="1600" dirty="0" smtClean="0"/>
            </a:br>
            <a:r>
              <a:rPr lang="en-GB" sz="1600" dirty="0" smtClean="0"/>
              <a:t> </a:t>
            </a:r>
            <a:r>
              <a:rPr lang="en-GB" sz="1600" dirty="0"/>
              <a:t>uses dynamic IP address assignment for the providers signalling endpoints</a:t>
            </a:r>
            <a:r>
              <a:rPr lang="en-GB" sz="1600" dirty="0" smtClean="0"/>
              <a:t>.</a:t>
            </a:r>
          </a:p>
          <a:p>
            <a:pPr lvl="1"/>
            <a:r>
              <a:rPr lang="en-GB" sz="1600" dirty="0" smtClean="0"/>
              <a:t>The </a:t>
            </a:r>
            <a:r>
              <a:rPr lang="en-GB" sz="1600" dirty="0"/>
              <a:t>number of interconnected SNPNs and Identity Providers is expected </a:t>
            </a:r>
            <a:r>
              <a:rPr lang="en-GB" sz="1600" dirty="0" smtClean="0"/>
              <a:t>to </a:t>
            </a:r>
            <a:br>
              <a:rPr lang="en-GB" sz="1600" dirty="0" smtClean="0"/>
            </a:br>
            <a:r>
              <a:rPr lang="en-GB" sz="1600" dirty="0" smtClean="0"/>
              <a:t>be </a:t>
            </a:r>
            <a:r>
              <a:rPr lang="en-GB" sz="1600" dirty="0"/>
              <a:t>considerably greater than the number of PLMNs today. </a:t>
            </a:r>
            <a:endParaRPr lang="en-GB" sz="1600" dirty="0" smtClean="0"/>
          </a:p>
          <a:p>
            <a:pPr lvl="1"/>
            <a:r>
              <a:rPr lang="en-GB" sz="1600" dirty="0" smtClean="0"/>
              <a:t>However</a:t>
            </a:r>
            <a:r>
              <a:rPr lang="en-GB" sz="1600" dirty="0"/>
              <a:t>, because of the limited area covered by an SNPN and the low number of subscribers from an individual identity provider, the number of signalling events between organizations is expected to be considerably less than between PLMNs. Hence, it may not be feasible to maintain permanently established signalling connections between them</a:t>
            </a:r>
            <a:r>
              <a:rPr lang="en-GB" sz="1600" dirty="0" smtClean="0"/>
              <a:t>.</a:t>
            </a:r>
            <a:endParaRPr lang="en-GB" sz="1400" dirty="0"/>
          </a:p>
          <a:p>
            <a:pPr>
              <a:spcBef>
                <a:spcPts val="0"/>
              </a:spcBef>
              <a:spcAft>
                <a:spcPts val="0"/>
              </a:spcAft>
            </a:pPr>
            <a:r>
              <a:rPr lang="en-GB" altLang="de-DE" sz="2000" b="1" dirty="0"/>
              <a:t>  Areas for study:  </a:t>
            </a:r>
          </a:p>
          <a:p>
            <a:pPr lvl="1"/>
            <a:r>
              <a:rPr lang="en-GB" sz="1600" dirty="0"/>
              <a:t>Study impacts and define solutions to address scalability and security aspects inherent to interconnect of SNPNs with entities that authenticate and authorize UE access to the SNPNs.</a:t>
            </a:r>
            <a:endParaRPr lang="en-GB" sz="1600" dirty="0" smtClean="0"/>
          </a:p>
          <a:p>
            <a:pPr lvl="1"/>
            <a:endParaRPr lang="en-GB" sz="1600" dirty="0"/>
          </a:p>
          <a:p>
            <a:pPr lvl="1"/>
            <a:endParaRPr lang="en-GB" sz="1600" dirty="0" smtClean="0"/>
          </a:p>
          <a:p>
            <a:pPr lvl="1"/>
            <a:endParaRPr lang="en-GB" sz="1600" dirty="0"/>
          </a:p>
          <a:p>
            <a:pPr lvl="1"/>
            <a:endParaRPr lang="en-GB" sz="1600" dirty="0" smtClean="0"/>
          </a:p>
          <a:p>
            <a:pPr lvl="1"/>
            <a:endParaRPr lang="en-GB" sz="1600" dirty="0"/>
          </a:p>
          <a:p>
            <a:pPr lvl="1"/>
            <a:endParaRPr lang="en-GB" sz="1600" dirty="0"/>
          </a:p>
          <a:p>
            <a:pPr lvl="1"/>
            <a:endParaRPr lang="en-GB" sz="1600" dirty="0" smtClean="0"/>
          </a:p>
          <a:p>
            <a:pPr>
              <a:spcBef>
                <a:spcPts val="0"/>
              </a:spcBef>
              <a:spcAft>
                <a:spcPts val="0"/>
              </a:spcAft>
            </a:pPr>
            <a:r>
              <a:rPr lang="en-GB" altLang="de-DE" sz="2000" b="1" dirty="0" smtClean="0"/>
              <a:t> Areas </a:t>
            </a:r>
            <a:r>
              <a:rPr lang="en-GB" altLang="de-DE" sz="2000" b="1" dirty="0"/>
              <a:t>for study:  </a:t>
            </a:r>
          </a:p>
          <a:p>
            <a:pPr lvl="1"/>
            <a:r>
              <a:rPr lang="en-GB" altLang="zh-CN" sz="1600" dirty="0" smtClean="0"/>
              <a:t>Enhancements  in term of </a:t>
            </a:r>
            <a:r>
              <a:rPr lang="en-GB" altLang="zh-CN" sz="1600" dirty="0"/>
              <a:t>security and scalability to support Interconnect of SNPN with identity providers (Credential Holders)</a:t>
            </a:r>
            <a:endParaRPr lang="en-GB" altLang="zh-CN" sz="1400" dirty="0"/>
          </a:p>
        </p:txBody>
      </p:sp>
      <p:sp>
        <p:nvSpPr>
          <p:cNvPr id="25" name="Google Shape;96;p16"/>
          <p:cNvSpPr txBox="1"/>
          <p:nvPr/>
        </p:nvSpPr>
        <p:spPr>
          <a:xfrm>
            <a:off x="9712818" y="4626913"/>
            <a:ext cx="2459017" cy="1261854"/>
          </a:xfrm>
          <a:prstGeom prst="rect">
            <a:avLst/>
          </a:prstGeom>
          <a:noFill/>
          <a:ln>
            <a:noFill/>
          </a:ln>
        </p:spPr>
        <p:txBody>
          <a:bodyPr spcFirstLastPara="1" wrap="square" lIns="91425" tIns="91425" rIns="91425" bIns="91425" anchor="t" anchorCtr="0">
            <a:spAutoFit/>
          </a:bodyPr>
          <a:lstStyle/>
          <a:p>
            <a:pPr algn="ctr">
              <a:spcBef>
                <a:spcPts val="0"/>
              </a:spcBef>
              <a:spcAft>
                <a:spcPts val="0"/>
              </a:spcAft>
            </a:pPr>
            <a:r>
              <a:rPr lang="en-GB" sz="1400" b="1" dirty="0" smtClean="0"/>
              <a:t>Use cases and requirements </a:t>
            </a:r>
            <a:endParaRPr lang="en-GB" sz="1400" b="1" dirty="0" smtClean="0"/>
          </a:p>
          <a:p>
            <a:pPr algn="ctr">
              <a:spcBef>
                <a:spcPts val="0"/>
              </a:spcBef>
              <a:spcAft>
                <a:spcPts val="0"/>
              </a:spcAft>
            </a:pPr>
            <a:r>
              <a:rPr lang="en-GB" sz="1400" b="1" dirty="0" smtClean="0"/>
              <a:t>addressed </a:t>
            </a:r>
            <a:r>
              <a:rPr lang="en-GB" sz="1400" b="1" dirty="0" smtClean="0"/>
              <a:t>under SA1 Release 19 </a:t>
            </a:r>
            <a:endParaRPr lang="en-GB" sz="1400" b="1" dirty="0" smtClean="0"/>
          </a:p>
          <a:p>
            <a:pPr algn="ctr">
              <a:spcBef>
                <a:spcPts val="0"/>
              </a:spcBef>
              <a:spcAft>
                <a:spcPts val="0"/>
              </a:spcAft>
            </a:pPr>
            <a:r>
              <a:rPr lang="en-GB" sz="1400" b="1" dirty="0" smtClean="0"/>
              <a:t>(</a:t>
            </a:r>
            <a:r>
              <a:rPr lang="en-GB" sz="1400" b="1" u="sng" dirty="0" smtClean="0">
                <a:solidFill>
                  <a:schemeClr val="accent5"/>
                </a:solidFill>
                <a:hlinkClick r:id="rId3">
                  <a:extLst>
                    <a:ext uri="{A12FA001-AC4F-418D-AE19-62706E023703}">
                      <ahyp:hlinkClr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val="tx"/>
                    </a:ext>
                  </a:extLst>
                </a:hlinkClick>
              </a:rPr>
              <a:t>TR </a:t>
            </a:r>
            <a:r>
              <a:rPr lang="en-GB" sz="1400" b="1" u="sng" dirty="0" smtClean="0">
                <a:solidFill>
                  <a:schemeClr val="accent5"/>
                </a:solidFill>
                <a:hlinkClick r:id="rId3">
                  <a:extLst>
                    <a:ext uri="{A12FA001-AC4F-418D-AE19-62706E023703}">
                      <ahyp:hlinkClr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val="tx"/>
                    </a:ext>
                  </a:extLst>
                </a:hlinkClick>
              </a:rPr>
              <a:t>22.8</a:t>
            </a:r>
            <a:r>
              <a:rPr lang="en-GB" sz="1400" b="1" u="sng" dirty="0" smtClean="0">
                <a:solidFill>
                  <a:schemeClr val="accent5"/>
                </a:solidFill>
              </a:rPr>
              <a:t>48</a:t>
            </a:r>
            <a:r>
              <a:rPr lang="en-GB" sz="1400" b="1" dirty="0" smtClean="0">
                <a:solidFill>
                  <a:srgbClr val="666666"/>
                </a:solidFill>
              </a:rPr>
              <a:t>) </a:t>
            </a:r>
            <a:r>
              <a:rPr lang="en-GB" sz="1400" b="1" dirty="0" smtClean="0"/>
              <a:t> </a:t>
            </a:r>
            <a:endParaRPr lang="en-GB" sz="1400" b="1" dirty="0"/>
          </a:p>
        </p:txBody>
      </p:sp>
      <p:sp>
        <p:nvSpPr>
          <p:cNvPr id="2" name="Rectangle 2"/>
          <p:cNvSpPr>
            <a:spLocks noChangeArrowheads="1"/>
          </p:cNvSpPr>
          <p:nvPr/>
        </p:nvSpPr>
        <p:spPr bwMode="auto">
          <a:xfrm>
            <a:off x="6096000" y="1825625"/>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3" name="Object 2"/>
          <p:cNvGraphicFramePr>
            <a:graphicFrameLocks noChangeAspect="1"/>
          </p:cNvGraphicFramePr>
          <p:nvPr>
            <p:extLst>
              <p:ext uri="{D42A27DB-BD31-4B8C-83A1-F6EECF244321}">
                <p14:modId xmlns:p14="http://schemas.microsoft.com/office/powerpoint/2010/main" val="295657335"/>
              </p:ext>
            </p:extLst>
          </p:nvPr>
        </p:nvGraphicFramePr>
        <p:xfrm>
          <a:off x="7541402" y="1614065"/>
          <a:ext cx="4650598" cy="2945379"/>
        </p:xfrm>
        <a:graphic>
          <a:graphicData uri="http://schemas.openxmlformats.org/presentationml/2006/ole">
            <mc:AlternateContent xmlns:mc="http://schemas.openxmlformats.org/markup-compatibility/2006">
              <mc:Choice xmlns:v="urn:schemas-microsoft-com:vml" Requires="v">
                <p:oleObj spid="_x0000_s1054" r:id="rId4" imgW="6121400" imgH="3860800" progId="Visio.Drawing.15">
                  <p:embed/>
                </p:oleObj>
              </mc:Choice>
              <mc:Fallback>
                <p:oleObj r:id="rId4" imgW="6121400" imgH="3860800" progId="Visio.Drawing.15">
                  <p:embed/>
                  <p:pic>
                    <p:nvPicPr>
                      <p:cNvPr id="0" name="Object 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541402" y="1614065"/>
                        <a:ext cx="4650598" cy="2945379"/>
                      </a:xfrm>
                      <a:prstGeom prst="rect">
                        <a:avLst/>
                      </a:prstGeom>
                      <a:noFill/>
                    </p:spPr>
                  </p:pic>
                </p:oleObj>
              </mc:Fallback>
            </mc:AlternateContent>
          </a:graphicData>
        </a:graphic>
      </p:graphicFrame>
    </p:spTree>
    <p:extLst>
      <p:ext uri="{BB962C8B-B14F-4D97-AF65-F5344CB8AC3E}">
        <p14:creationId xmlns:p14="http://schemas.microsoft.com/office/powerpoint/2010/main" val="1042293307"/>
      </p:ext>
    </p:extLst>
  </p:cSld>
  <p:clrMapOvr>
    <a:masterClrMapping/>
  </p:clrMapOvr>
  <p:transition>
    <p:wipe dir="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xmlns="" id="{3794A7AC-F975-4B82-9FCA-9C67ECE03726}"/>
              </a:ext>
            </a:extLst>
          </p:cNvPr>
          <p:cNvSpPr>
            <a:spLocks noGrp="1"/>
          </p:cNvSpPr>
          <p:nvPr>
            <p:ph type="title"/>
          </p:nvPr>
        </p:nvSpPr>
        <p:spPr/>
        <p:txBody>
          <a:bodyPr/>
          <a:lstStyle/>
          <a:p>
            <a:r>
              <a:rPr lang="en-GB" altLang="en-US" dirty="0" smtClean="0"/>
              <a:t>Summary </a:t>
            </a:r>
            <a:r>
              <a:rPr lang="en-GB" altLang="fr-FR" dirty="0" smtClean="0"/>
              <a:t>Interconnect of SNPN</a:t>
            </a:r>
            <a:endParaRPr lang="en-GB" altLang="en-US" dirty="0"/>
          </a:p>
        </p:txBody>
      </p:sp>
      <p:graphicFrame>
        <p:nvGraphicFramePr>
          <p:cNvPr id="4" name="Table 3"/>
          <p:cNvGraphicFramePr>
            <a:graphicFrameLocks noGrp="1"/>
          </p:cNvGraphicFramePr>
          <p:nvPr>
            <p:extLst>
              <p:ext uri="{D42A27DB-BD31-4B8C-83A1-F6EECF244321}">
                <p14:modId xmlns:p14="http://schemas.microsoft.com/office/powerpoint/2010/main" val="229455973"/>
              </p:ext>
            </p:extLst>
          </p:nvPr>
        </p:nvGraphicFramePr>
        <p:xfrm>
          <a:off x="264693" y="2958455"/>
          <a:ext cx="11662613" cy="1590040"/>
        </p:xfrm>
        <a:graphic>
          <a:graphicData uri="http://schemas.openxmlformats.org/drawingml/2006/table">
            <a:tbl>
              <a:tblPr firstRow="1" bandRow="1">
                <a:tableStyleId>{5C22544A-7EE6-4342-B048-85BDC9FD1C3A}</a:tableStyleId>
              </a:tblPr>
              <a:tblGrid>
                <a:gridCol w="3991573"/>
                <a:gridCol w="1642622"/>
                <a:gridCol w="2133569"/>
                <a:gridCol w="2449342"/>
                <a:gridCol w="1445507"/>
              </a:tblGrid>
              <a:tr h="618825">
                <a:tc>
                  <a:txBody>
                    <a:bodyPr/>
                    <a:lstStyle/>
                    <a:p>
                      <a:r>
                        <a:rPr lang="en-US" sz="1800" dirty="0" smtClean="0"/>
                        <a:t>Topics</a:t>
                      </a:r>
                      <a:endParaRPr lang="en-US" sz="1800" dirty="0"/>
                    </a:p>
                  </a:txBody>
                  <a:tcPr anchor="ctr"/>
                </a:tc>
                <a:tc>
                  <a:txBody>
                    <a:bodyPr/>
                    <a:lstStyle/>
                    <a:p>
                      <a:pPr algn="ctr"/>
                      <a:r>
                        <a:rPr lang="en-US" sz="1800" dirty="0" smtClean="0"/>
                        <a:t>SA1 </a:t>
                      </a:r>
                    </a:p>
                    <a:p>
                      <a:pPr algn="ctr"/>
                      <a:r>
                        <a:rPr lang="en-US" sz="1800" dirty="0" smtClean="0"/>
                        <a:t>requirements</a:t>
                      </a:r>
                      <a:endParaRPr lang="en-US" sz="1800" dirty="0"/>
                    </a:p>
                  </a:txBody>
                  <a:tcPr anchor="ctr"/>
                </a:tc>
                <a:tc>
                  <a:txBody>
                    <a:bodyPr/>
                    <a:lstStyle/>
                    <a:p>
                      <a:pPr algn="ctr"/>
                      <a:r>
                        <a:rPr lang="en-US" sz="1800" dirty="0" smtClean="0"/>
                        <a:t>SA</a:t>
                      </a:r>
                      <a:r>
                        <a:rPr lang="en-US" sz="1800" baseline="0" dirty="0" smtClean="0"/>
                        <a:t> </a:t>
                      </a:r>
                    </a:p>
                    <a:p>
                      <a:pPr algn="ctr"/>
                      <a:r>
                        <a:rPr lang="en-US" sz="1800" baseline="0" dirty="0" smtClean="0"/>
                        <a:t>impacts</a:t>
                      </a:r>
                      <a:endParaRPr lang="en-US" sz="1800" dirty="0" smtClean="0"/>
                    </a:p>
                  </a:txBody>
                  <a:tcPr anchor="ctr"/>
                </a:tc>
                <a:tc>
                  <a:txBody>
                    <a:bodyPr/>
                    <a:lstStyle/>
                    <a:p>
                      <a:pPr algn="ctr"/>
                      <a:r>
                        <a:rPr lang="en-US" sz="1800" dirty="0" smtClean="0"/>
                        <a:t>Stage</a:t>
                      </a:r>
                      <a:r>
                        <a:rPr lang="en-US" sz="1800" baseline="0" dirty="0" smtClean="0"/>
                        <a:t> 3</a:t>
                      </a:r>
                      <a:endParaRPr lang="en-US" sz="1800" dirty="0" smtClean="0"/>
                    </a:p>
                    <a:p>
                      <a:pPr algn="ctr"/>
                      <a:r>
                        <a:rPr lang="en-US" sz="1800" dirty="0" smtClean="0"/>
                        <a:t>Impacts</a:t>
                      </a:r>
                      <a:endParaRPr lang="en-US" sz="1800" dirty="0"/>
                    </a:p>
                  </a:txBody>
                  <a:tcPr anchor="ctr"/>
                </a:tc>
                <a:tc>
                  <a:txBody>
                    <a:bodyPr/>
                    <a:lstStyle/>
                    <a:p>
                      <a:pPr algn="ctr"/>
                      <a:r>
                        <a:rPr lang="en-US" sz="1800" dirty="0" smtClean="0"/>
                        <a:t>Market</a:t>
                      </a:r>
                      <a:r>
                        <a:rPr lang="en-US" sz="1800" baseline="0" dirty="0" smtClean="0"/>
                        <a:t> </a:t>
                      </a:r>
                    </a:p>
                    <a:p>
                      <a:pPr algn="ctr"/>
                      <a:r>
                        <a:rPr lang="en-US" sz="1800" baseline="0" dirty="0" smtClean="0"/>
                        <a:t>Relevance</a:t>
                      </a:r>
                      <a:endParaRPr lang="en-US" sz="1800" dirty="0"/>
                    </a:p>
                  </a:txBody>
                  <a:tcPr anchor="ctr"/>
                </a:tc>
              </a:tr>
              <a:tr h="370840">
                <a:tc>
                  <a:txBody>
                    <a:bodyPr/>
                    <a:lstStyle/>
                    <a:p>
                      <a:pPr lvl="0" algn="l"/>
                      <a:r>
                        <a:rPr lang="en-US" sz="1600" dirty="0" smtClean="0"/>
                        <a:t>Interconnect between SNPNs </a:t>
                      </a: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600" dirty="0" smtClean="0"/>
                        <a:t>*****</a:t>
                      </a:r>
                    </a:p>
                  </a:txBody>
                  <a:tcPr anchor="ctr"/>
                </a:tc>
                <a:tc>
                  <a:txBody>
                    <a:bodyPr/>
                    <a:lstStyle/>
                    <a:p>
                      <a:pPr algn="ctr"/>
                      <a:r>
                        <a:rPr lang="en-US" sz="1600" b="1" dirty="0" smtClean="0"/>
                        <a:t>SA2</a:t>
                      </a:r>
                      <a:r>
                        <a:rPr lang="en-US" sz="1600" b="1" baseline="0" dirty="0" smtClean="0"/>
                        <a:t> / SA6 </a:t>
                      </a:r>
                      <a:r>
                        <a:rPr lang="en-US" sz="1600" b="1" baseline="0" dirty="0" smtClean="0"/>
                        <a:t>,</a:t>
                      </a:r>
                      <a:endParaRPr lang="en-US" sz="1600" b="1" baseline="0" dirty="0" smtClean="0"/>
                    </a:p>
                    <a:p>
                      <a:pPr algn="ctr"/>
                      <a:r>
                        <a:rPr lang="en-US" sz="1600" dirty="0" smtClean="0"/>
                        <a:t>SA3, SA5</a:t>
                      </a:r>
                      <a:endParaRPr lang="en-US" sz="1600" dirty="0"/>
                    </a:p>
                  </a:txBody>
                  <a:tcPr anchor="ctr"/>
                </a:tc>
                <a:tc>
                  <a:txBody>
                    <a:bodyPr/>
                    <a:lstStyle/>
                    <a:p>
                      <a:pPr algn="ctr"/>
                      <a:r>
                        <a:rPr lang="en-US" sz="1600" dirty="0" smtClean="0"/>
                        <a:t>CT1</a:t>
                      </a:r>
                      <a:r>
                        <a:rPr lang="en-US" sz="1600" dirty="0" smtClean="0"/>
                        <a:t>, CT4</a:t>
                      </a:r>
                      <a:endParaRPr lang="en-US" sz="1600" dirty="0"/>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800" baseline="0" dirty="0" smtClean="0"/>
                        <a:t>HIGH </a:t>
                      </a:r>
                      <a:r>
                        <a:rPr lang="en-US" sz="1800" baseline="30000" dirty="0" smtClean="0"/>
                        <a:t>(1</a:t>
                      </a:r>
                      <a:r>
                        <a:rPr lang="en-US" sz="1800" baseline="30000" dirty="0" smtClean="0"/>
                        <a:t>)</a:t>
                      </a:r>
                      <a:endParaRPr lang="en-US" sz="1800" baseline="30000" dirty="0" smtClean="0"/>
                    </a:p>
                  </a:txBody>
                  <a:tcPr anchor="ctr"/>
                </a:tc>
              </a:tr>
              <a:tr h="370840">
                <a:tc>
                  <a:txBody>
                    <a:bodyPr/>
                    <a:lstStyle/>
                    <a:p>
                      <a:pPr lvl="0" algn="l"/>
                      <a:r>
                        <a:rPr lang="en-US" sz="1600" dirty="0" smtClean="0"/>
                        <a:t>Interconnect </a:t>
                      </a:r>
                      <a:r>
                        <a:rPr lang="en-US" sz="1600" dirty="0" smtClean="0"/>
                        <a:t>of SNPN with identity providers </a:t>
                      </a:r>
                      <a:endParaRPr lang="en-US" sz="1600" dirty="0"/>
                    </a:p>
                  </a:txBody>
                  <a:tcPr anchor="ctr"/>
                </a:tc>
                <a:tc>
                  <a:txBody>
                    <a:bodyPr/>
                    <a:lstStyle/>
                    <a:p>
                      <a:pPr algn="ctr"/>
                      <a:r>
                        <a:rPr lang="en-US" sz="1600" dirty="0" smtClean="0"/>
                        <a:t>*****</a:t>
                      </a:r>
                      <a:endParaRPr lang="en-US" sz="1600" dirty="0"/>
                    </a:p>
                  </a:txBody>
                  <a:tcPr anchor="ctr"/>
                </a:tc>
                <a:tc>
                  <a:txBody>
                    <a:bodyPr/>
                    <a:lstStyle/>
                    <a:p>
                      <a:pPr algn="ctr"/>
                      <a:r>
                        <a:rPr lang="en-US" sz="1600" b="1" dirty="0" smtClean="0"/>
                        <a:t>SA3, </a:t>
                      </a:r>
                      <a:r>
                        <a:rPr lang="en-US" sz="1600" dirty="0" smtClean="0"/>
                        <a:t>SA2</a:t>
                      </a:r>
                      <a:endParaRPr lang="en-US" sz="1600" dirty="0"/>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600" dirty="0" smtClean="0"/>
                        <a:t>CT4</a:t>
                      </a: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800" baseline="0" dirty="0" smtClean="0"/>
                        <a:t>    HIGH </a:t>
                      </a:r>
                      <a:r>
                        <a:rPr lang="en-US" sz="1800" baseline="30000" dirty="0" smtClean="0"/>
                        <a:t>(1) (2)</a:t>
                      </a:r>
                    </a:p>
                  </a:txBody>
                  <a:tcPr anchor="ctr"/>
                </a:tc>
              </a:tr>
            </a:tbl>
          </a:graphicData>
        </a:graphic>
      </p:graphicFrame>
      <p:sp>
        <p:nvSpPr>
          <p:cNvPr id="5" name="Rectangle 4"/>
          <p:cNvSpPr/>
          <p:nvPr/>
        </p:nvSpPr>
        <p:spPr>
          <a:xfrm>
            <a:off x="4600137" y="4985265"/>
            <a:ext cx="7327169" cy="461665"/>
          </a:xfrm>
          <a:prstGeom prst="rect">
            <a:avLst/>
          </a:prstGeom>
        </p:spPr>
        <p:txBody>
          <a:bodyPr wrap="square">
            <a:spAutoFit/>
          </a:bodyPr>
          <a:lstStyle/>
          <a:p>
            <a:pPr marL="228600" indent="-228600">
              <a:buAutoNum type="arabicParenBoth"/>
            </a:pPr>
            <a:r>
              <a:rPr lang="en-US" sz="1200" b="1" dirty="0"/>
              <a:t>key capability needed to </a:t>
            </a:r>
            <a:r>
              <a:rPr lang="en-US" sz="1200" b="1" dirty="0" smtClean="0"/>
              <a:t>support </a:t>
            </a:r>
            <a:r>
              <a:rPr lang="en-US" sz="1200" b="1" dirty="0"/>
              <a:t>commercial deployments planned in the </a:t>
            </a:r>
            <a:r>
              <a:rPr lang="en-US" sz="1200" b="1" dirty="0" smtClean="0"/>
              <a:t>(very) short </a:t>
            </a:r>
            <a:r>
              <a:rPr lang="en-US" sz="1200" b="1" dirty="0"/>
              <a:t>term</a:t>
            </a:r>
          </a:p>
          <a:p>
            <a:pPr marL="228600" indent="-228600">
              <a:buAutoNum type="arabicParenBoth"/>
            </a:pPr>
            <a:r>
              <a:rPr lang="en-US" sz="1200" b="1" dirty="0"/>
              <a:t>already supported by non 3GPP </a:t>
            </a:r>
            <a:r>
              <a:rPr lang="en-US" sz="1200" b="1" dirty="0" smtClean="0"/>
              <a:t>solutions</a:t>
            </a:r>
            <a:endParaRPr lang="en-US" sz="1200" b="1" dirty="0"/>
          </a:p>
        </p:txBody>
      </p:sp>
    </p:spTree>
    <p:extLst>
      <p:ext uri="{BB962C8B-B14F-4D97-AF65-F5344CB8AC3E}">
        <p14:creationId xmlns:p14="http://schemas.microsoft.com/office/powerpoint/2010/main" val="901857567"/>
      </p:ext>
    </p:extLst>
  </p:cSld>
  <p:clrMapOvr>
    <a:masterClrMapping/>
  </p:clrMapOvr>
  <p:transition>
    <p:wipe dir="r"/>
  </p:transition>
  <p:timing>
    <p:tnLst>
      <p:par>
        <p:cTn id="1" dur="indefinite" restart="never" nodeType="tmRoot"/>
      </p:par>
    </p:tnLst>
  </p:timing>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BB13BEEBA675044A96DE28BDD893E607" ma:contentTypeVersion="13" ma:contentTypeDescription="Create a new document." ma:contentTypeScope="" ma:versionID="128a8422487fc329a7dc26f28cf6102c">
  <xsd:schema xmlns:xsd="http://www.w3.org/2001/XMLSchema" xmlns:xs="http://www.w3.org/2001/XMLSchema" xmlns:p="http://schemas.microsoft.com/office/2006/metadata/properties" xmlns:ns3="679a257e-872f-4c98-9e8a-0a9c104f72cd" xmlns:ns4="280d8efa-eff2-4910-88d2-79ca146720c4" targetNamespace="http://schemas.microsoft.com/office/2006/metadata/properties" ma:root="true" ma:fieldsID="5ee17176e517ccea8510c39d83da9bad" ns3:_="" ns4:_="">
    <xsd:import namespace="679a257e-872f-4c98-9e8a-0a9c104f72cd"/>
    <xsd:import namespace="280d8efa-eff2-4910-88d2-79ca146720c4"/>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GenerationTime" minOccurs="0"/>
                <xsd:element ref="ns3:MediaServiceEventHashCode" minOccurs="0"/>
                <xsd:element ref="ns3:MediaServiceLocation" minOccurs="0"/>
                <xsd:element ref="ns3:MediaServiceAutoKeyPoints" minOccurs="0"/>
                <xsd:element ref="ns3:MediaServiceKeyPoints"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79a257e-872f-4c98-9e8a-0a9c104f72c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80d8efa-eff2-4910-88d2-79ca146720c4"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7D3A830A-0AC8-45A7-9E99-DF047C23D0D0}">
  <ds:schemaRefs>
    <ds:schemaRef ds:uri="http://schemas.microsoft.com/sharepoint/v3/contenttype/forms"/>
  </ds:schemaRefs>
</ds:datastoreItem>
</file>

<file path=customXml/itemProps2.xml><?xml version="1.0" encoding="utf-8"?>
<ds:datastoreItem xmlns:ds="http://schemas.openxmlformats.org/officeDocument/2006/customXml" ds:itemID="{BD6692E6-AFB4-4AE6-8E62-2D7692F0CE7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79a257e-872f-4c98-9e8a-0a9c104f72cd"/>
    <ds:schemaRef ds:uri="280d8efa-eff2-4910-88d2-79ca146720c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35CA3727-A4EB-4398-9783-D0148B061093}">
  <ds:schemaRefs>
    <ds:schemaRef ds:uri="http://schemas.microsoft.com/office/2006/metadata/properties"/>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emplate>Office Theme</Template>
  <TotalTime>12903</TotalTime>
  <Words>624</Words>
  <Application>Microsoft Macintosh PowerPoint</Application>
  <PresentationFormat>Widescreen</PresentationFormat>
  <Paragraphs>102</Paragraphs>
  <Slides>6</Slides>
  <Notes>1</Notes>
  <HiddenSlides>0</HiddenSlides>
  <MMClips>0</MMClips>
  <ScaleCrop>false</ScaleCrop>
  <HeadingPairs>
    <vt:vector size="8" baseType="variant">
      <vt:variant>
        <vt:lpstr>Fonts Used</vt:lpstr>
      </vt:variant>
      <vt:variant>
        <vt:i4>6</vt:i4>
      </vt:variant>
      <vt:variant>
        <vt:lpstr>Theme</vt:lpstr>
      </vt:variant>
      <vt:variant>
        <vt:i4>1</vt:i4>
      </vt:variant>
      <vt:variant>
        <vt:lpstr>Embedded OLE Servers</vt:lpstr>
      </vt:variant>
      <vt:variant>
        <vt:i4>1</vt:i4>
      </vt:variant>
      <vt:variant>
        <vt:lpstr>Slide Titles</vt:lpstr>
      </vt:variant>
      <vt:variant>
        <vt:i4>6</vt:i4>
      </vt:variant>
    </vt:vector>
  </HeadingPairs>
  <TitlesOfParts>
    <vt:vector size="14" baseType="lpstr">
      <vt:lpstr>Arial </vt:lpstr>
      <vt:lpstr>Calibri</vt:lpstr>
      <vt:lpstr>Calibri Light</vt:lpstr>
      <vt:lpstr>Times New Roman</vt:lpstr>
      <vt:lpstr>宋体</vt:lpstr>
      <vt:lpstr>Arial</vt:lpstr>
      <vt:lpstr>Office Theme</vt:lpstr>
      <vt:lpstr>Visio.Drawing.15</vt:lpstr>
      <vt:lpstr>Interconnect of SNPN for Release 19</vt:lpstr>
      <vt:lpstr>Outline</vt:lpstr>
      <vt:lpstr>Overall View on Rel-19 Content</vt:lpstr>
      <vt:lpstr>Interconnect between SNPNs </vt:lpstr>
      <vt:lpstr>Interconnect of SNPN with  identity providers </vt:lpstr>
      <vt:lpstr>Summary Interconnect of SNPN</vt:lpstr>
    </vt:vector>
  </TitlesOfParts>
  <Company>3GPP</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Thierry Berisot</cp:lastModifiedBy>
  <cp:revision>700</cp:revision>
  <dcterms:created xsi:type="dcterms:W3CDTF">2010-02-05T13:52:04Z</dcterms:created>
  <dcterms:modified xsi:type="dcterms:W3CDTF">2023-06-02T20:07:31Z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0x010100BB13BEEBA675044A96DE28BDD893E607</vt:lpwstr>
  </property>
</Properties>
</file>